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CFBA0054-E5F3-402A-96AD-ACB159258E06}">
          <p14:sldIdLst>
            <p14:sldId id="256"/>
            <p14:sldId id="257"/>
          </p14:sldIdLst>
        </p14:section>
        <p14:section name="Sekcja bez tytułu" id="{8E6CC03F-8FBF-432A-ABC7-EFCC2C2C6A78}">
          <p14:sldIdLst>
            <p14:sldId id="258"/>
            <p14:sldId id="259"/>
            <p14:sldId id="260"/>
            <p14:sldId id="261"/>
            <p14:sldId id="262"/>
            <p14:sldId id="263"/>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19C5F3-023A-4CE4-9728-FF55F969A5C0}" v="113" dt="2019-06-03T11:50:41.545"/>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showGuides="1">
      <p:cViewPr varScale="1">
        <p:scale>
          <a:sx n="86" d="100"/>
          <a:sy n="86" d="100"/>
        </p:scale>
        <p:origin x="4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ł Witkowski" userId="b1693daa-d20c-485d-9fbc-558f54e6760a" providerId="ADAL" clId="{5D19C5F3-023A-4CE4-9728-FF55F969A5C0}"/>
    <pc:docChg chg="undo custSel addSld delSld modSld">
      <pc:chgData name="Rafał Witkowski" userId="b1693daa-d20c-485d-9fbc-558f54e6760a" providerId="ADAL" clId="{5D19C5F3-023A-4CE4-9728-FF55F969A5C0}" dt="2019-06-03T11:50:49.282" v="1476" actId="14100"/>
      <pc:docMkLst>
        <pc:docMk/>
      </pc:docMkLst>
      <pc:sldChg chg="modSp">
        <pc:chgData name="Rafał Witkowski" userId="b1693daa-d20c-485d-9fbc-558f54e6760a" providerId="ADAL" clId="{5D19C5F3-023A-4CE4-9728-FF55F969A5C0}" dt="2019-06-03T10:59:10.451" v="97" actId="20577"/>
        <pc:sldMkLst>
          <pc:docMk/>
          <pc:sldMk cId="4293405741" sldId="258"/>
        </pc:sldMkLst>
        <pc:spChg chg="mod">
          <ac:chgData name="Rafał Witkowski" userId="b1693daa-d20c-485d-9fbc-558f54e6760a" providerId="ADAL" clId="{5D19C5F3-023A-4CE4-9728-FF55F969A5C0}" dt="2019-06-03T10:05:26.183" v="13" actId="20577"/>
          <ac:spMkLst>
            <pc:docMk/>
            <pc:sldMk cId="4293405741" sldId="258"/>
            <ac:spMk id="2" creationId="{B683E67B-6472-417F-9884-33A44E67FE56}"/>
          </ac:spMkLst>
        </pc:spChg>
        <pc:spChg chg="mod">
          <ac:chgData name="Rafał Witkowski" userId="b1693daa-d20c-485d-9fbc-558f54e6760a" providerId="ADAL" clId="{5D19C5F3-023A-4CE4-9728-FF55F969A5C0}" dt="2019-06-03T10:59:10.451" v="97" actId="20577"/>
          <ac:spMkLst>
            <pc:docMk/>
            <pc:sldMk cId="4293405741" sldId="258"/>
            <ac:spMk id="3" creationId="{E03F8FE0-096D-4708-B8AD-7F21C3F9DF4F}"/>
          </ac:spMkLst>
        </pc:spChg>
      </pc:sldChg>
      <pc:sldChg chg="addSp modSp add">
        <pc:chgData name="Rafał Witkowski" userId="b1693daa-d20c-485d-9fbc-558f54e6760a" providerId="ADAL" clId="{5D19C5F3-023A-4CE4-9728-FF55F969A5C0}" dt="2019-06-03T11:01:02.789" v="143" actId="1076"/>
        <pc:sldMkLst>
          <pc:docMk/>
          <pc:sldMk cId="2327962693" sldId="259"/>
        </pc:sldMkLst>
        <pc:spChg chg="mod">
          <ac:chgData name="Rafał Witkowski" userId="b1693daa-d20c-485d-9fbc-558f54e6760a" providerId="ADAL" clId="{5D19C5F3-023A-4CE4-9728-FF55F969A5C0}" dt="2019-06-03T10:59:41.556" v="133" actId="20577"/>
          <ac:spMkLst>
            <pc:docMk/>
            <pc:sldMk cId="2327962693" sldId="259"/>
            <ac:spMk id="2" creationId="{9E801100-ED3A-4F97-9EB3-007660EF66C3}"/>
          </ac:spMkLst>
        </pc:spChg>
        <pc:spChg chg="mod">
          <ac:chgData name="Rafał Witkowski" userId="b1693daa-d20c-485d-9fbc-558f54e6760a" providerId="ADAL" clId="{5D19C5F3-023A-4CE4-9728-FF55F969A5C0}" dt="2019-06-03T11:00:22.356" v="141" actId="15"/>
          <ac:spMkLst>
            <pc:docMk/>
            <pc:sldMk cId="2327962693" sldId="259"/>
            <ac:spMk id="3" creationId="{ED55D123-8FAB-4188-957F-A8A09F38A36D}"/>
          </ac:spMkLst>
        </pc:spChg>
        <pc:picChg chg="add mod">
          <ac:chgData name="Rafał Witkowski" userId="b1693daa-d20c-485d-9fbc-558f54e6760a" providerId="ADAL" clId="{5D19C5F3-023A-4CE4-9728-FF55F969A5C0}" dt="2019-06-03T11:01:02.789" v="143" actId="1076"/>
          <ac:picMkLst>
            <pc:docMk/>
            <pc:sldMk cId="2327962693" sldId="259"/>
            <ac:picMk id="4" creationId="{2CF0D0A7-21F6-46D7-B533-D2010F136EAA}"/>
          </ac:picMkLst>
        </pc:picChg>
      </pc:sldChg>
      <pc:sldChg chg="del">
        <pc:chgData name="Rafał Witkowski" userId="b1693daa-d20c-485d-9fbc-558f54e6760a" providerId="ADAL" clId="{5D19C5F3-023A-4CE4-9728-FF55F969A5C0}" dt="2019-06-03T10:56:46.810" v="27" actId="2696"/>
        <pc:sldMkLst>
          <pc:docMk/>
          <pc:sldMk cId="4141184442" sldId="259"/>
        </pc:sldMkLst>
      </pc:sldChg>
      <pc:sldChg chg="modSp add">
        <pc:chgData name="Rafał Witkowski" userId="b1693daa-d20c-485d-9fbc-558f54e6760a" providerId="ADAL" clId="{5D19C5F3-023A-4CE4-9728-FF55F969A5C0}" dt="2019-06-03T11:03:53.916" v="213" actId="20577"/>
        <pc:sldMkLst>
          <pc:docMk/>
          <pc:sldMk cId="2634018840" sldId="260"/>
        </pc:sldMkLst>
        <pc:spChg chg="mod">
          <ac:chgData name="Rafał Witkowski" userId="b1693daa-d20c-485d-9fbc-558f54e6760a" providerId="ADAL" clId="{5D19C5F3-023A-4CE4-9728-FF55F969A5C0}" dt="2019-06-03T11:01:19.850" v="166" actId="20577"/>
          <ac:spMkLst>
            <pc:docMk/>
            <pc:sldMk cId="2634018840" sldId="260"/>
            <ac:spMk id="2" creationId="{04B7D787-0AB3-4727-A56D-A249C4669B5C}"/>
          </ac:spMkLst>
        </pc:spChg>
        <pc:spChg chg="mod">
          <ac:chgData name="Rafał Witkowski" userId="b1693daa-d20c-485d-9fbc-558f54e6760a" providerId="ADAL" clId="{5D19C5F3-023A-4CE4-9728-FF55F969A5C0}" dt="2019-06-03T11:03:53.916" v="213" actId="20577"/>
          <ac:spMkLst>
            <pc:docMk/>
            <pc:sldMk cId="2634018840" sldId="260"/>
            <ac:spMk id="3" creationId="{E63CD75B-DBD3-4A8B-A3AF-1160D23F60B4}"/>
          </ac:spMkLst>
        </pc:spChg>
      </pc:sldChg>
      <pc:sldChg chg="del">
        <pc:chgData name="Rafał Witkowski" userId="b1693daa-d20c-485d-9fbc-558f54e6760a" providerId="ADAL" clId="{5D19C5F3-023A-4CE4-9728-FF55F969A5C0}" dt="2019-06-03T10:56:46.826" v="28" actId="2696"/>
        <pc:sldMkLst>
          <pc:docMk/>
          <pc:sldMk cId="3609490293" sldId="260"/>
        </pc:sldMkLst>
      </pc:sldChg>
      <pc:sldChg chg="del">
        <pc:chgData name="Rafał Witkowski" userId="b1693daa-d20c-485d-9fbc-558f54e6760a" providerId="ADAL" clId="{5D19C5F3-023A-4CE4-9728-FF55F969A5C0}" dt="2019-06-03T10:56:46.826" v="29" actId="2696"/>
        <pc:sldMkLst>
          <pc:docMk/>
          <pc:sldMk cId="2060802050" sldId="261"/>
        </pc:sldMkLst>
      </pc:sldChg>
      <pc:sldChg chg="modSp add">
        <pc:chgData name="Rafał Witkowski" userId="b1693daa-d20c-485d-9fbc-558f54e6760a" providerId="ADAL" clId="{5D19C5F3-023A-4CE4-9728-FF55F969A5C0}" dt="2019-06-03T11:05:02.041" v="238" actId="15"/>
        <pc:sldMkLst>
          <pc:docMk/>
          <pc:sldMk cId="3300659513" sldId="261"/>
        </pc:sldMkLst>
        <pc:spChg chg="mod">
          <ac:chgData name="Rafał Witkowski" userId="b1693daa-d20c-485d-9fbc-558f54e6760a" providerId="ADAL" clId="{5D19C5F3-023A-4CE4-9728-FF55F969A5C0}" dt="2019-06-03T11:04:07.852" v="230" actId="20577"/>
          <ac:spMkLst>
            <pc:docMk/>
            <pc:sldMk cId="3300659513" sldId="261"/>
            <ac:spMk id="2" creationId="{07F585D1-BFD2-4FF0-8B0D-DC5CCC8AD350}"/>
          </ac:spMkLst>
        </pc:spChg>
        <pc:spChg chg="mod">
          <ac:chgData name="Rafał Witkowski" userId="b1693daa-d20c-485d-9fbc-558f54e6760a" providerId="ADAL" clId="{5D19C5F3-023A-4CE4-9728-FF55F969A5C0}" dt="2019-06-03T11:05:02.041" v="238" actId="15"/>
          <ac:spMkLst>
            <pc:docMk/>
            <pc:sldMk cId="3300659513" sldId="261"/>
            <ac:spMk id="3" creationId="{31C34DC0-EC73-43C6-A08D-F668B5CAC0F5}"/>
          </ac:spMkLst>
        </pc:spChg>
      </pc:sldChg>
      <pc:sldChg chg="del">
        <pc:chgData name="Rafał Witkowski" userId="b1693daa-d20c-485d-9fbc-558f54e6760a" providerId="ADAL" clId="{5D19C5F3-023A-4CE4-9728-FF55F969A5C0}" dt="2019-06-03T10:56:46.842" v="30" actId="2696"/>
        <pc:sldMkLst>
          <pc:docMk/>
          <pc:sldMk cId="864615905" sldId="262"/>
        </pc:sldMkLst>
      </pc:sldChg>
      <pc:sldChg chg="addSp delSp modSp add">
        <pc:chgData name="Rafał Witkowski" userId="b1693daa-d20c-485d-9fbc-558f54e6760a" providerId="ADAL" clId="{5D19C5F3-023A-4CE4-9728-FF55F969A5C0}" dt="2019-06-03T11:07:26.355" v="298"/>
        <pc:sldMkLst>
          <pc:docMk/>
          <pc:sldMk cId="1082213046" sldId="262"/>
        </pc:sldMkLst>
        <pc:spChg chg="mod">
          <ac:chgData name="Rafał Witkowski" userId="b1693daa-d20c-485d-9fbc-558f54e6760a" providerId="ADAL" clId="{5D19C5F3-023A-4CE4-9728-FF55F969A5C0}" dt="2019-06-03T11:05:26.090" v="271" actId="20577"/>
          <ac:spMkLst>
            <pc:docMk/>
            <pc:sldMk cId="1082213046" sldId="262"/>
            <ac:spMk id="2" creationId="{704690A1-C4FD-4C96-9C47-EEC1F5110F20}"/>
          </ac:spMkLst>
        </pc:spChg>
        <pc:spChg chg="mod">
          <ac:chgData name="Rafał Witkowski" userId="b1693daa-d20c-485d-9fbc-558f54e6760a" providerId="ADAL" clId="{5D19C5F3-023A-4CE4-9728-FF55F969A5C0}" dt="2019-06-03T11:07:21.458" v="294" actId="20577"/>
          <ac:spMkLst>
            <pc:docMk/>
            <pc:sldMk cId="1082213046" sldId="262"/>
            <ac:spMk id="3" creationId="{4966A942-3F6C-48D6-A722-913B588AAD80}"/>
          </ac:spMkLst>
        </pc:spChg>
        <pc:picChg chg="add del mod">
          <ac:chgData name="Rafał Witkowski" userId="b1693daa-d20c-485d-9fbc-558f54e6760a" providerId="ADAL" clId="{5D19C5F3-023A-4CE4-9728-FF55F969A5C0}" dt="2019-06-03T11:07:26.355" v="298"/>
          <ac:picMkLst>
            <pc:docMk/>
            <pc:sldMk cId="1082213046" sldId="262"/>
            <ac:picMk id="4" creationId="{59B0D2BA-29A3-450E-85C7-CAC2ED409B24}"/>
          </ac:picMkLst>
        </pc:picChg>
      </pc:sldChg>
      <pc:sldChg chg="del">
        <pc:chgData name="Rafał Witkowski" userId="b1693daa-d20c-485d-9fbc-558f54e6760a" providerId="ADAL" clId="{5D19C5F3-023A-4CE4-9728-FF55F969A5C0}" dt="2019-06-03T10:56:46.857" v="31" actId="2696"/>
        <pc:sldMkLst>
          <pc:docMk/>
          <pc:sldMk cId="1288591836" sldId="263"/>
        </pc:sldMkLst>
      </pc:sldChg>
      <pc:sldChg chg="addSp delSp modSp add">
        <pc:chgData name="Rafał Witkowski" userId="b1693daa-d20c-485d-9fbc-558f54e6760a" providerId="ADAL" clId="{5D19C5F3-023A-4CE4-9728-FF55F969A5C0}" dt="2019-06-03T11:07:46.592" v="331" actId="5793"/>
        <pc:sldMkLst>
          <pc:docMk/>
          <pc:sldMk cId="2923679374" sldId="263"/>
        </pc:sldMkLst>
        <pc:spChg chg="mod">
          <ac:chgData name="Rafał Witkowski" userId="b1693daa-d20c-485d-9fbc-558f54e6760a" providerId="ADAL" clId="{5D19C5F3-023A-4CE4-9728-FF55F969A5C0}" dt="2019-06-03T11:07:46.592" v="331" actId="5793"/>
          <ac:spMkLst>
            <pc:docMk/>
            <pc:sldMk cId="2923679374" sldId="263"/>
            <ac:spMk id="2" creationId="{105C9EC1-9CA9-4B9B-801F-883834E00170}"/>
          </ac:spMkLst>
        </pc:spChg>
        <pc:spChg chg="del">
          <ac:chgData name="Rafał Witkowski" userId="b1693daa-d20c-485d-9fbc-558f54e6760a" providerId="ADAL" clId="{5D19C5F3-023A-4CE4-9728-FF55F969A5C0}" dt="2019-06-03T11:07:28.660" v="300"/>
          <ac:spMkLst>
            <pc:docMk/>
            <pc:sldMk cId="2923679374" sldId="263"/>
            <ac:spMk id="3" creationId="{E880C8A9-479B-4045-951D-0A19B2632E37}"/>
          </ac:spMkLst>
        </pc:spChg>
        <pc:picChg chg="add mod">
          <ac:chgData name="Rafał Witkowski" userId="b1693daa-d20c-485d-9fbc-558f54e6760a" providerId="ADAL" clId="{5D19C5F3-023A-4CE4-9728-FF55F969A5C0}" dt="2019-06-03T11:07:34.044" v="302" actId="14100"/>
          <ac:picMkLst>
            <pc:docMk/>
            <pc:sldMk cId="2923679374" sldId="263"/>
            <ac:picMk id="4" creationId="{DC023020-3CA1-463E-9F91-DEB25690FFF7}"/>
          </ac:picMkLst>
        </pc:picChg>
      </pc:sldChg>
      <pc:sldChg chg="del">
        <pc:chgData name="Rafał Witkowski" userId="b1693daa-d20c-485d-9fbc-558f54e6760a" providerId="ADAL" clId="{5D19C5F3-023A-4CE4-9728-FF55F969A5C0}" dt="2019-06-03T10:56:46.873" v="32" actId="2696"/>
        <pc:sldMkLst>
          <pc:docMk/>
          <pc:sldMk cId="543757672" sldId="264"/>
        </pc:sldMkLst>
      </pc:sldChg>
      <pc:sldChg chg="modSp add">
        <pc:chgData name="Rafał Witkowski" userId="b1693daa-d20c-485d-9fbc-558f54e6760a" providerId="ADAL" clId="{5D19C5F3-023A-4CE4-9728-FF55F969A5C0}" dt="2019-06-03T11:10:53.440" v="383" actId="20577"/>
        <pc:sldMkLst>
          <pc:docMk/>
          <pc:sldMk cId="3212270421" sldId="264"/>
        </pc:sldMkLst>
        <pc:spChg chg="mod">
          <ac:chgData name="Rafał Witkowski" userId="b1693daa-d20c-485d-9fbc-558f54e6760a" providerId="ADAL" clId="{5D19C5F3-023A-4CE4-9728-FF55F969A5C0}" dt="2019-06-03T11:08:05.736" v="333"/>
          <ac:spMkLst>
            <pc:docMk/>
            <pc:sldMk cId="3212270421" sldId="264"/>
            <ac:spMk id="2" creationId="{DD7EBABA-9181-4B7F-AEAE-1F96CD105578}"/>
          </ac:spMkLst>
        </pc:spChg>
        <pc:spChg chg="mod">
          <ac:chgData name="Rafał Witkowski" userId="b1693daa-d20c-485d-9fbc-558f54e6760a" providerId="ADAL" clId="{5D19C5F3-023A-4CE4-9728-FF55F969A5C0}" dt="2019-06-03T11:10:53.440" v="383" actId="20577"/>
          <ac:spMkLst>
            <pc:docMk/>
            <pc:sldMk cId="3212270421" sldId="264"/>
            <ac:spMk id="3" creationId="{EB0139B5-9B3D-4824-A171-23B386C7DA58}"/>
          </ac:spMkLst>
        </pc:spChg>
      </pc:sldChg>
      <pc:sldChg chg="del">
        <pc:chgData name="Rafał Witkowski" userId="b1693daa-d20c-485d-9fbc-558f54e6760a" providerId="ADAL" clId="{5D19C5F3-023A-4CE4-9728-FF55F969A5C0}" dt="2019-06-03T10:56:46.889" v="33" actId="2696"/>
        <pc:sldMkLst>
          <pc:docMk/>
          <pc:sldMk cId="1084460366" sldId="265"/>
        </pc:sldMkLst>
      </pc:sldChg>
      <pc:sldChg chg="addSp delSp modSp add">
        <pc:chgData name="Rafał Witkowski" userId="b1693daa-d20c-485d-9fbc-558f54e6760a" providerId="ADAL" clId="{5D19C5F3-023A-4CE4-9728-FF55F969A5C0}" dt="2019-06-03T11:29:26.366" v="913"/>
        <pc:sldMkLst>
          <pc:docMk/>
          <pc:sldMk cId="1650754657" sldId="265"/>
        </pc:sldMkLst>
        <pc:spChg chg="mod">
          <ac:chgData name="Rafał Witkowski" userId="b1693daa-d20c-485d-9fbc-558f54e6760a" providerId="ADAL" clId="{5D19C5F3-023A-4CE4-9728-FF55F969A5C0}" dt="2019-06-03T11:13:14.636" v="413" actId="20577"/>
          <ac:spMkLst>
            <pc:docMk/>
            <pc:sldMk cId="1650754657" sldId="265"/>
            <ac:spMk id="2" creationId="{77085D43-7E1E-4107-85C7-6DF802FA84E0}"/>
          </ac:spMkLst>
        </pc:spChg>
        <pc:spChg chg="del mod">
          <ac:chgData name="Rafał Witkowski" userId="b1693daa-d20c-485d-9fbc-558f54e6760a" providerId="ADAL" clId="{5D19C5F3-023A-4CE4-9728-FF55F969A5C0}" dt="2019-06-03T11:13:45.073" v="418" actId="3680"/>
          <ac:spMkLst>
            <pc:docMk/>
            <pc:sldMk cId="1650754657" sldId="265"/>
            <ac:spMk id="3" creationId="{0958D508-00D7-4879-BEDA-329844EC70B3}"/>
          </ac:spMkLst>
        </pc:spChg>
        <pc:graphicFrameChg chg="add mod modGraphic">
          <ac:chgData name="Rafał Witkowski" userId="b1693daa-d20c-485d-9fbc-558f54e6760a" providerId="ADAL" clId="{5D19C5F3-023A-4CE4-9728-FF55F969A5C0}" dt="2019-06-03T11:29:26.366" v="913"/>
          <ac:graphicFrameMkLst>
            <pc:docMk/>
            <pc:sldMk cId="1650754657" sldId="265"/>
            <ac:graphicFrameMk id="4" creationId="{C11461CB-CE9B-434A-833F-7EFA3E38408A}"/>
          </ac:graphicFrameMkLst>
        </pc:graphicFrameChg>
      </pc:sldChg>
      <pc:sldChg chg="modSp add">
        <pc:chgData name="Rafał Witkowski" userId="b1693daa-d20c-485d-9fbc-558f54e6760a" providerId="ADAL" clId="{5D19C5F3-023A-4CE4-9728-FF55F969A5C0}" dt="2019-06-03T11:21:44.109" v="783" actId="20577"/>
        <pc:sldMkLst>
          <pc:docMk/>
          <pc:sldMk cId="2988068101" sldId="266"/>
        </pc:sldMkLst>
        <pc:spChg chg="mod">
          <ac:chgData name="Rafał Witkowski" userId="b1693daa-d20c-485d-9fbc-558f54e6760a" providerId="ADAL" clId="{5D19C5F3-023A-4CE4-9728-FF55F969A5C0}" dt="2019-06-03T11:21:44.109" v="783" actId="20577"/>
          <ac:spMkLst>
            <pc:docMk/>
            <pc:sldMk cId="2988068101" sldId="266"/>
            <ac:spMk id="2" creationId="{77085D43-7E1E-4107-85C7-6DF802FA84E0}"/>
          </ac:spMkLst>
        </pc:spChg>
      </pc:sldChg>
      <pc:sldChg chg="del">
        <pc:chgData name="Rafał Witkowski" userId="b1693daa-d20c-485d-9fbc-558f54e6760a" providerId="ADAL" clId="{5D19C5F3-023A-4CE4-9728-FF55F969A5C0}" dt="2019-06-03T10:56:46.904" v="34" actId="2696"/>
        <pc:sldMkLst>
          <pc:docMk/>
          <pc:sldMk cId="4199515289" sldId="266"/>
        </pc:sldMkLst>
      </pc:sldChg>
      <pc:sldChg chg="modSp add">
        <pc:chgData name="Rafał Witkowski" userId="b1693daa-d20c-485d-9fbc-558f54e6760a" providerId="ADAL" clId="{5D19C5F3-023A-4CE4-9728-FF55F969A5C0}" dt="2019-06-03T11:31:43.152" v="982" actId="6549"/>
        <pc:sldMkLst>
          <pc:docMk/>
          <pc:sldMk cId="1079033557" sldId="267"/>
        </pc:sldMkLst>
        <pc:spChg chg="mod">
          <ac:chgData name="Rafał Witkowski" userId="b1693daa-d20c-485d-9fbc-558f54e6760a" providerId="ADAL" clId="{5D19C5F3-023A-4CE4-9728-FF55F969A5C0}" dt="2019-06-03T11:30:00.008" v="931" actId="20577"/>
          <ac:spMkLst>
            <pc:docMk/>
            <pc:sldMk cId="1079033557" sldId="267"/>
            <ac:spMk id="2" creationId="{E9ABCF0F-E6A7-44A3-BB5F-987F312625B1}"/>
          </ac:spMkLst>
        </pc:spChg>
        <pc:spChg chg="mod">
          <ac:chgData name="Rafał Witkowski" userId="b1693daa-d20c-485d-9fbc-558f54e6760a" providerId="ADAL" clId="{5D19C5F3-023A-4CE4-9728-FF55F969A5C0}" dt="2019-06-03T11:31:43.152" v="982" actId="6549"/>
          <ac:spMkLst>
            <pc:docMk/>
            <pc:sldMk cId="1079033557" sldId="267"/>
            <ac:spMk id="3" creationId="{703B869D-5A58-448B-92FD-BD232BE6F227}"/>
          </ac:spMkLst>
        </pc:spChg>
      </pc:sldChg>
      <pc:sldChg chg="del">
        <pc:chgData name="Rafał Witkowski" userId="b1693daa-d20c-485d-9fbc-558f54e6760a" providerId="ADAL" clId="{5D19C5F3-023A-4CE4-9728-FF55F969A5C0}" dt="2019-06-03T10:56:46.911" v="35" actId="2696"/>
        <pc:sldMkLst>
          <pc:docMk/>
          <pc:sldMk cId="2108049338" sldId="267"/>
        </pc:sldMkLst>
      </pc:sldChg>
      <pc:sldChg chg="del">
        <pc:chgData name="Rafał Witkowski" userId="b1693daa-d20c-485d-9fbc-558f54e6760a" providerId="ADAL" clId="{5D19C5F3-023A-4CE4-9728-FF55F969A5C0}" dt="2019-06-03T10:56:46.926" v="36" actId="2696"/>
        <pc:sldMkLst>
          <pc:docMk/>
          <pc:sldMk cId="1561519775" sldId="268"/>
        </pc:sldMkLst>
      </pc:sldChg>
      <pc:sldChg chg="addSp modSp add">
        <pc:chgData name="Rafał Witkowski" userId="b1693daa-d20c-485d-9fbc-558f54e6760a" providerId="ADAL" clId="{5D19C5F3-023A-4CE4-9728-FF55F969A5C0}" dt="2019-06-03T11:39:04.150" v="1085" actId="20577"/>
        <pc:sldMkLst>
          <pc:docMk/>
          <pc:sldMk cId="3872818752" sldId="268"/>
        </pc:sldMkLst>
        <pc:spChg chg="mod">
          <ac:chgData name="Rafał Witkowski" userId="b1693daa-d20c-485d-9fbc-558f54e6760a" providerId="ADAL" clId="{5D19C5F3-023A-4CE4-9728-FF55F969A5C0}" dt="2019-06-03T11:32:14.355" v="986" actId="20577"/>
          <ac:spMkLst>
            <pc:docMk/>
            <pc:sldMk cId="3872818752" sldId="268"/>
            <ac:spMk id="2" creationId="{6C7BC5D3-C8BA-4802-8074-B4D7ADC46754}"/>
          </ac:spMkLst>
        </pc:spChg>
        <pc:spChg chg="mod">
          <ac:chgData name="Rafał Witkowski" userId="b1693daa-d20c-485d-9fbc-558f54e6760a" providerId="ADAL" clId="{5D19C5F3-023A-4CE4-9728-FF55F969A5C0}" dt="2019-06-03T11:39:04.150" v="1085" actId="20577"/>
          <ac:spMkLst>
            <pc:docMk/>
            <pc:sldMk cId="3872818752" sldId="268"/>
            <ac:spMk id="3" creationId="{1F38F078-A5A4-436D-BFD3-010D63565F8A}"/>
          </ac:spMkLst>
        </pc:spChg>
        <pc:graphicFrameChg chg="add mod modGraphic">
          <ac:chgData name="Rafał Witkowski" userId="b1693daa-d20c-485d-9fbc-558f54e6760a" providerId="ADAL" clId="{5D19C5F3-023A-4CE4-9728-FF55F969A5C0}" dt="2019-06-03T11:37:44.840" v="1054" actId="1076"/>
          <ac:graphicFrameMkLst>
            <pc:docMk/>
            <pc:sldMk cId="3872818752" sldId="268"/>
            <ac:graphicFrameMk id="4" creationId="{67DB9495-7BB4-4B39-93F7-825F5B325A06}"/>
          </ac:graphicFrameMkLst>
        </pc:graphicFrameChg>
      </pc:sldChg>
      <pc:sldChg chg="del">
        <pc:chgData name="Rafał Witkowski" userId="b1693daa-d20c-485d-9fbc-558f54e6760a" providerId="ADAL" clId="{5D19C5F3-023A-4CE4-9728-FF55F969A5C0}" dt="2019-06-03T10:56:46.942" v="37" actId="2696"/>
        <pc:sldMkLst>
          <pc:docMk/>
          <pc:sldMk cId="177547434" sldId="269"/>
        </pc:sldMkLst>
      </pc:sldChg>
      <pc:sldChg chg="modSp add">
        <pc:chgData name="Rafał Witkowski" userId="b1693daa-d20c-485d-9fbc-558f54e6760a" providerId="ADAL" clId="{5D19C5F3-023A-4CE4-9728-FF55F969A5C0}" dt="2019-06-03T11:40:34.130" v="1134" actId="6549"/>
        <pc:sldMkLst>
          <pc:docMk/>
          <pc:sldMk cId="4228331940" sldId="269"/>
        </pc:sldMkLst>
        <pc:spChg chg="mod">
          <ac:chgData name="Rafał Witkowski" userId="b1693daa-d20c-485d-9fbc-558f54e6760a" providerId="ADAL" clId="{5D19C5F3-023A-4CE4-9728-FF55F969A5C0}" dt="2019-06-03T11:39:40.920" v="1112"/>
          <ac:spMkLst>
            <pc:docMk/>
            <pc:sldMk cId="4228331940" sldId="269"/>
            <ac:spMk id="2" creationId="{94A223FA-AC71-4052-B68E-23D67CC54FBB}"/>
          </ac:spMkLst>
        </pc:spChg>
        <pc:spChg chg="mod">
          <ac:chgData name="Rafał Witkowski" userId="b1693daa-d20c-485d-9fbc-558f54e6760a" providerId="ADAL" clId="{5D19C5F3-023A-4CE4-9728-FF55F969A5C0}" dt="2019-06-03T11:40:34.130" v="1134" actId="6549"/>
          <ac:spMkLst>
            <pc:docMk/>
            <pc:sldMk cId="4228331940" sldId="269"/>
            <ac:spMk id="3" creationId="{A099A1BF-1BF0-46F9-AF34-9C57BCEABA8B}"/>
          </ac:spMkLst>
        </pc:spChg>
      </pc:sldChg>
      <pc:sldChg chg="modSp add">
        <pc:chgData name="Rafał Witkowski" userId="b1693daa-d20c-485d-9fbc-558f54e6760a" providerId="ADAL" clId="{5D19C5F3-023A-4CE4-9728-FF55F969A5C0}" dt="2019-06-03T11:43:06.173" v="1191" actId="27636"/>
        <pc:sldMkLst>
          <pc:docMk/>
          <pc:sldMk cId="250449927" sldId="270"/>
        </pc:sldMkLst>
        <pc:spChg chg="mod">
          <ac:chgData name="Rafał Witkowski" userId="b1693daa-d20c-485d-9fbc-558f54e6760a" providerId="ADAL" clId="{5D19C5F3-023A-4CE4-9728-FF55F969A5C0}" dt="2019-06-03T11:42:23.584" v="1178" actId="20577"/>
          <ac:spMkLst>
            <pc:docMk/>
            <pc:sldMk cId="250449927" sldId="270"/>
            <ac:spMk id="2" creationId="{9AA45232-13BA-480A-A3B7-5BBA0D9D8FB4}"/>
          </ac:spMkLst>
        </pc:spChg>
        <pc:spChg chg="mod">
          <ac:chgData name="Rafał Witkowski" userId="b1693daa-d20c-485d-9fbc-558f54e6760a" providerId="ADAL" clId="{5D19C5F3-023A-4CE4-9728-FF55F969A5C0}" dt="2019-06-03T11:43:06.173" v="1191" actId="27636"/>
          <ac:spMkLst>
            <pc:docMk/>
            <pc:sldMk cId="250449927" sldId="270"/>
            <ac:spMk id="3" creationId="{D59275DB-3AB8-4AFE-AAD4-E3B847357701}"/>
          </ac:spMkLst>
        </pc:spChg>
      </pc:sldChg>
      <pc:sldChg chg="del">
        <pc:chgData name="Rafał Witkowski" userId="b1693daa-d20c-485d-9fbc-558f54e6760a" providerId="ADAL" clId="{5D19C5F3-023A-4CE4-9728-FF55F969A5C0}" dt="2019-06-03T10:56:46.958" v="38" actId="2696"/>
        <pc:sldMkLst>
          <pc:docMk/>
          <pc:sldMk cId="2465095304" sldId="270"/>
        </pc:sldMkLst>
      </pc:sldChg>
      <pc:sldChg chg="del">
        <pc:chgData name="Rafał Witkowski" userId="b1693daa-d20c-485d-9fbc-558f54e6760a" providerId="ADAL" clId="{5D19C5F3-023A-4CE4-9728-FF55F969A5C0}" dt="2019-06-03T10:56:46.973" v="39" actId="2696"/>
        <pc:sldMkLst>
          <pc:docMk/>
          <pc:sldMk cId="3838579921" sldId="271"/>
        </pc:sldMkLst>
      </pc:sldChg>
      <pc:sldChg chg="modSp add">
        <pc:chgData name="Rafał Witkowski" userId="b1693daa-d20c-485d-9fbc-558f54e6760a" providerId="ADAL" clId="{5D19C5F3-023A-4CE4-9728-FF55F969A5C0}" dt="2019-06-03T11:44:46.956" v="1244" actId="20577"/>
        <pc:sldMkLst>
          <pc:docMk/>
          <pc:sldMk cId="4039287718" sldId="271"/>
        </pc:sldMkLst>
        <pc:spChg chg="mod">
          <ac:chgData name="Rafał Witkowski" userId="b1693daa-d20c-485d-9fbc-558f54e6760a" providerId="ADAL" clId="{5D19C5F3-023A-4CE4-9728-FF55F969A5C0}" dt="2019-06-03T11:43:47.430" v="1229" actId="20577"/>
          <ac:spMkLst>
            <pc:docMk/>
            <pc:sldMk cId="4039287718" sldId="271"/>
            <ac:spMk id="2" creationId="{57D23431-A302-440E-9EA2-01B82A7EA4D5}"/>
          </ac:spMkLst>
        </pc:spChg>
        <pc:spChg chg="mod">
          <ac:chgData name="Rafał Witkowski" userId="b1693daa-d20c-485d-9fbc-558f54e6760a" providerId="ADAL" clId="{5D19C5F3-023A-4CE4-9728-FF55F969A5C0}" dt="2019-06-03T11:44:46.956" v="1244" actId="20577"/>
          <ac:spMkLst>
            <pc:docMk/>
            <pc:sldMk cId="4039287718" sldId="271"/>
            <ac:spMk id="3" creationId="{76C686F0-3E5D-45BE-9D92-601BFE0948A1}"/>
          </ac:spMkLst>
        </pc:spChg>
      </pc:sldChg>
      <pc:sldChg chg="del">
        <pc:chgData name="Rafał Witkowski" userId="b1693daa-d20c-485d-9fbc-558f54e6760a" providerId="ADAL" clId="{5D19C5F3-023A-4CE4-9728-FF55F969A5C0}" dt="2019-06-03T10:56:46.989" v="40" actId="2696"/>
        <pc:sldMkLst>
          <pc:docMk/>
          <pc:sldMk cId="1820646833" sldId="272"/>
        </pc:sldMkLst>
      </pc:sldChg>
      <pc:sldChg chg="modSp add">
        <pc:chgData name="Rafał Witkowski" userId="b1693daa-d20c-485d-9fbc-558f54e6760a" providerId="ADAL" clId="{5D19C5F3-023A-4CE4-9728-FF55F969A5C0}" dt="2019-06-03T11:48:23.939" v="1387" actId="20577"/>
        <pc:sldMkLst>
          <pc:docMk/>
          <pc:sldMk cId="2214631588" sldId="272"/>
        </pc:sldMkLst>
        <pc:spChg chg="mod">
          <ac:chgData name="Rafał Witkowski" userId="b1693daa-d20c-485d-9fbc-558f54e6760a" providerId="ADAL" clId="{5D19C5F3-023A-4CE4-9728-FF55F969A5C0}" dt="2019-06-03T11:48:23.939" v="1387" actId="20577"/>
          <ac:spMkLst>
            <pc:docMk/>
            <pc:sldMk cId="2214631588" sldId="272"/>
            <ac:spMk id="2" creationId="{BF440A48-2E70-45BC-9BBE-930BEC74AB53}"/>
          </ac:spMkLst>
        </pc:spChg>
        <pc:spChg chg="mod">
          <ac:chgData name="Rafał Witkowski" userId="b1693daa-d20c-485d-9fbc-558f54e6760a" providerId="ADAL" clId="{5D19C5F3-023A-4CE4-9728-FF55F969A5C0}" dt="2019-06-03T11:46:34.613" v="1330" actId="20577"/>
          <ac:spMkLst>
            <pc:docMk/>
            <pc:sldMk cId="2214631588" sldId="272"/>
            <ac:spMk id="3" creationId="{631A1ADD-14F6-4B80-931B-B4F54AA81D00}"/>
          </ac:spMkLst>
        </pc:spChg>
      </pc:sldChg>
      <pc:sldChg chg="modSp add">
        <pc:chgData name="Rafał Witkowski" userId="b1693daa-d20c-485d-9fbc-558f54e6760a" providerId="ADAL" clId="{5D19C5F3-023A-4CE4-9728-FF55F969A5C0}" dt="2019-06-03T11:50:13.353" v="1435" actId="20577"/>
        <pc:sldMkLst>
          <pc:docMk/>
          <pc:sldMk cId="2206040702" sldId="273"/>
        </pc:sldMkLst>
        <pc:spChg chg="mod">
          <ac:chgData name="Rafał Witkowski" userId="b1693daa-d20c-485d-9fbc-558f54e6760a" providerId="ADAL" clId="{5D19C5F3-023A-4CE4-9728-FF55F969A5C0}" dt="2019-06-03T11:47:56.106" v="1335"/>
          <ac:spMkLst>
            <pc:docMk/>
            <pc:sldMk cId="2206040702" sldId="273"/>
            <ac:spMk id="2" creationId="{104E5FAE-FA3A-41F9-90D8-2245C06E4F89}"/>
          </ac:spMkLst>
        </pc:spChg>
        <pc:spChg chg="mod">
          <ac:chgData name="Rafał Witkowski" userId="b1693daa-d20c-485d-9fbc-558f54e6760a" providerId="ADAL" clId="{5D19C5F3-023A-4CE4-9728-FF55F969A5C0}" dt="2019-06-03T11:50:13.353" v="1435" actId="20577"/>
          <ac:spMkLst>
            <pc:docMk/>
            <pc:sldMk cId="2206040702" sldId="273"/>
            <ac:spMk id="3" creationId="{6107194A-2ADB-4775-B5BE-B31DCBAF8E36}"/>
          </ac:spMkLst>
        </pc:spChg>
      </pc:sldChg>
      <pc:sldChg chg="del">
        <pc:chgData name="Rafał Witkowski" userId="b1693daa-d20c-485d-9fbc-558f54e6760a" providerId="ADAL" clId="{5D19C5F3-023A-4CE4-9728-FF55F969A5C0}" dt="2019-06-03T10:56:47.011" v="41" actId="2696"/>
        <pc:sldMkLst>
          <pc:docMk/>
          <pc:sldMk cId="2827580479" sldId="273"/>
        </pc:sldMkLst>
      </pc:sldChg>
      <pc:sldChg chg="addSp delSp modSp add">
        <pc:chgData name="Rafał Witkowski" userId="b1693daa-d20c-485d-9fbc-558f54e6760a" providerId="ADAL" clId="{5D19C5F3-023A-4CE4-9728-FF55F969A5C0}" dt="2019-06-03T11:50:49.282" v="1476" actId="14100"/>
        <pc:sldMkLst>
          <pc:docMk/>
          <pc:sldMk cId="3639788504" sldId="274"/>
        </pc:sldMkLst>
        <pc:spChg chg="mod">
          <ac:chgData name="Rafał Witkowski" userId="b1693daa-d20c-485d-9fbc-558f54e6760a" providerId="ADAL" clId="{5D19C5F3-023A-4CE4-9728-FF55F969A5C0}" dt="2019-06-03T11:50:43.666" v="1474" actId="1076"/>
          <ac:spMkLst>
            <pc:docMk/>
            <pc:sldMk cId="3639788504" sldId="274"/>
            <ac:spMk id="2" creationId="{B598DE53-E07B-4635-BE83-D92BEE184E12}"/>
          </ac:spMkLst>
        </pc:spChg>
        <pc:spChg chg="del">
          <ac:chgData name="Rafał Witkowski" userId="b1693daa-d20c-485d-9fbc-558f54e6760a" providerId="ADAL" clId="{5D19C5F3-023A-4CE4-9728-FF55F969A5C0}" dt="2019-06-03T11:50:41.545" v="1473"/>
          <ac:spMkLst>
            <pc:docMk/>
            <pc:sldMk cId="3639788504" sldId="274"/>
            <ac:spMk id="3" creationId="{3A39786B-781D-43C7-9757-8E8CA1613EE5}"/>
          </ac:spMkLst>
        </pc:spChg>
        <pc:picChg chg="add mod">
          <ac:chgData name="Rafał Witkowski" userId="b1693daa-d20c-485d-9fbc-558f54e6760a" providerId="ADAL" clId="{5D19C5F3-023A-4CE4-9728-FF55F969A5C0}" dt="2019-06-03T11:50:49.282" v="1476" actId="14100"/>
          <ac:picMkLst>
            <pc:docMk/>
            <pc:sldMk cId="3639788504" sldId="274"/>
            <ac:picMk id="4" creationId="{2C9EA185-B1E6-47DA-829C-9D46F90034C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3B4159-2503-40ED-AE74-5040211BC80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9CC90F-9477-43DE-B910-558304E46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C48B64E-0AFC-497B-AB35-0F1D4EC099A5}"/>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C13F3884-14D9-4A88-ABEE-B28F64FC15E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0270F90-9AF0-4E09-ADA5-4887B18AB68B}"/>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338366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51EE63-3028-4584-AB63-43D4DF19162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6F32C3-908C-439D-BA7E-1D97F6DA617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AD7C91D-C6BF-4CA0-A1EE-CA8F10A453C0}"/>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73F9AA52-4C14-4CD6-8AAA-BA8937FDD0A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B6CA5E-EEBA-4274-A95E-B4A72355B587}"/>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24210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0E78ED6-3E82-43F7-B94B-DF6C41561D7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D5174A4-1570-4AB2-8CA7-9F243EDB714D}"/>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BFA4EE2-B83E-4AB0-AE1D-B8DA84242454}"/>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AB516A43-2D59-4C30-8738-1C9C7B654B9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A698CCB-BDD1-4625-80B6-63DB6AC06D01}"/>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19598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CBFBB-2A8A-4178-AC37-174FD5A8F27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C3A0801-47D2-496D-986C-BC11A601A77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82B63B-4734-4D44-A4DB-FCC86E32E801}"/>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D255083A-C83C-44E6-8E3D-9D2DF74E74A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28C77CC-D089-4CDB-A9D6-425BF2B6B29A}"/>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56355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504E6F-77E9-4F4A-9320-099CF044DA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6FBA2FF-AFC3-41AD-B87D-4B684708A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920829B-00A3-4849-92F5-53875BD32D65}"/>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D979FAF7-3510-435A-BD6F-C7A996A6E9B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2A2DC80-AE3A-4CE8-9132-B01DF3823980}"/>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1625759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603189-8A0A-4FB4-B72F-93C1D80E705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B2EFF15-6FF6-4CE7-B9A8-7B0BDE458CD8}"/>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16B6ED8-A500-4B94-82B3-85021C1FBF1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1550F20-891E-4019-A4DC-8BAD326F0789}"/>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6" name="Symbol zastępczy stopki 5">
            <a:extLst>
              <a:ext uri="{FF2B5EF4-FFF2-40B4-BE49-F238E27FC236}">
                <a16:creationId xmlns:a16="http://schemas.microsoft.com/office/drawing/2014/main" id="{B9D8BF2A-0151-4DCD-B82F-BC57B1E0C68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86C51CC-5BBC-44E0-8FB2-803FE7AC979C}"/>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81223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74803-8DEB-408D-9A23-9346909EBFC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F468EA8-6AE0-4065-9152-D9C174A5B6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C829BF4-F20A-4D30-B7DC-7BCEFC8F67E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D00A43D-753A-4869-AD57-9CA4D380C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D9B0E5B-6D05-4F05-9A29-692E8BF7AC4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6737CC4-FC00-4A19-AEA5-C88E15037AB1}"/>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8" name="Symbol zastępczy stopki 7">
            <a:extLst>
              <a:ext uri="{FF2B5EF4-FFF2-40B4-BE49-F238E27FC236}">
                <a16:creationId xmlns:a16="http://schemas.microsoft.com/office/drawing/2014/main" id="{6563FD8E-D425-4849-93D4-6D2F5206019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E223EF5-0714-46B2-AD39-4D577B817679}"/>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130560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F278B7-17CB-4F2A-912E-BCF1D24BB47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42AF639-FF0E-4F15-BDB6-30594AB3A6C7}"/>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4" name="Symbol zastępczy stopki 3">
            <a:extLst>
              <a:ext uri="{FF2B5EF4-FFF2-40B4-BE49-F238E27FC236}">
                <a16:creationId xmlns:a16="http://schemas.microsoft.com/office/drawing/2014/main" id="{AEB079F6-90B8-43A0-96ED-1692257DADFB}"/>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E60FC1D-FCCB-44C7-935A-1F4894EAD583}"/>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3774933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6036DD0-B7CA-45D2-AFE6-81AD5741DE6F}"/>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3" name="Symbol zastępczy stopki 2">
            <a:extLst>
              <a:ext uri="{FF2B5EF4-FFF2-40B4-BE49-F238E27FC236}">
                <a16:creationId xmlns:a16="http://schemas.microsoft.com/office/drawing/2014/main" id="{CF6CC139-5E6F-4242-A3C4-EB0FDAB8E8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C7E86EF1-E620-42A9-BBEB-AE08FA10A507}"/>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45682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2B5D7-49DA-4981-A59F-9363A6F42EE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CE9C0B7-362C-4171-84A1-70ACCB867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3E7F34D-1214-4A5F-9B8E-78E836F720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3509DC7-8871-45EA-B56F-243FCBEC6076}"/>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6" name="Symbol zastępczy stopki 5">
            <a:extLst>
              <a:ext uri="{FF2B5EF4-FFF2-40B4-BE49-F238E27FC236}">
                <a16:creationId xmlns:a16="http://schemas.microsoft.com/office/drawing/2014/main" id="{D858C0F7-46CB-4DA2-89E2-0C03D06A142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41F46BB-EDEF-46F6-A1F6-549C378F0D34}"/>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30469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2FF4E9-773D-4EA1-B221-7843A877A18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DA4778C4-29BE-4E11-9D31-4363B277D4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0CA73B7-CFC4-467D-88A1-97D0196100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D0D16C9-E5D8-4B56-B067-EA3FD8132C45}"/>
              </a:ext>
            </a:extLst>
          </p:cNvPr>
          <p:cNvSpPr>
            <a:spLocks noGrp="1"/>
          </p:cNvSpPr>
          <p:nvPr>
            <p:ph type="dt" sz="half" idx="10"/>
          </p:nvPr>
        </p:nvSpPr>
        <p:spPr/>
        <p:txBody>
          <a:bodyPr/>
          <a:lstStyle/>
          <a:p>
            <a:fld id="{0C05587D-0D0E-4AC2-A94D-C6A0C851106D}" type="datetimeFigureOut">
              <a:rPr lang="pl-PL" smtClean="0"/>
              <a:t>03.06.2019</a:t>
            </a:fld>
            <a:endParaRPr lang="pl-PL"/>
          </a:p>
        </p:txBody>
      </p:sp>
      <p:sp>
        <p:nvSpPr>
          <p:cNvPr id="6" name="Symbol zastępczy stopki 5">
            <a:extLst>
              <a:ext uri="{FF2B5EF4-FFF2-40B4-BE49-F238E27FC236}">
                <a16:creationId xmlns:a16="http://schemas.microsoft.com/office/drawing/2014/main" id="{189ED3B4-7D0A-4E11-8E42-20C4A6BBF02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CBEE4D4-1EE7-405A-B695-1A62A1AF918C}"/>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405286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47D3851B-AC4E-4367-9009-72CB6B69AD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085F259-03D9-40AE-867C-8EC23F416F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54206A4-A9A8-404A-BD64-89EEBFA9B4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5587D-0D0E-4AC2-A94D-C6A0C851106D}" type="datetimeFigureOut">
              <a:rPr lang="pl-PL" smtClean="0"/>
              <a:t>03.06.2019</a:t>
            </a:fld>
            <a:endParaRPr lang="pl-PL"/>
          </a:p>
        </p:txBody>
      </p:sp>
      <p:sp>
        <p:nvSpPr>
          <p:cNvPr id="5" name="Symbol zastępczy stopki 4">
            <a:extLst>
              <a:ext uri="{FF2B5EF4-FFF2-40B4-BE49-F238E27FC236}">
                <a16:creationId xmlns:a16="http://schemas.microsoft.com/office/drawing/2014/main" id="{6261D9BF-48A2-446A-B42B-825372130C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C5D4057-4012-43B5-B981-2E807FDAC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3B997-3388-4ACB-86FE-0637FC741B92}" type="slidenum">
              <a:rPr lang="pl-PL" smtClean="0"/>
              <a:t>‹#›</a:t>
            </a:fld>
            <a:endParaRPr lang="pl-PL"/>
          </a:p>
        </p:txBody>
      </p:sp>
    </p:spTree>
    <p:extLst>
      <p:ext uri="{BB962C8B-B14F-4D97-AF65-F5344CB8AC3E}">
        <p14:creationId xmlns:p14="http://schemas.microsoft.com/office/powerpoint/2010/main" val="2103521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F3849D-EFCB-469A-B6FA-17920CE58EC5}"/>
              </a:ext>
            </a:extLst>
          </p:cNvPr>
          <p:cNvSpPr>
            <a:spLocks noGrp="1"/>
          </p:cNvSpPr>
          <p:nvPr>
            <p:ph type="ctrTitle"/>
          </p:nvPr>
        </p:nvSpPr>
        <p:spPr/>
        <p:txBody>
          <a:bodyPr/>
          <a:lstStyle/>
          <a:p>
            <a:r>
              <a:rPr lang="pl-PL" dirty="0"/>
              <a:t>Object-</a:t>
            </a:r>
            <a:r>
              <a:rPr lang="pl-PL" dirty="0" err="1"/>
              <a:t>oriented</a:t>
            </a:r>
            <a:r>
              <a:rPr lang="pl-PL" dirty="0"/>
              <a:t> </a:t>
            </a:r>
            <a:r>
              <a:rPr lang="pl-PL" dirty="0" err="1"/>
              <a:t>programming</a:t>
            </a:r>
            <a:endParaRPr lang="pl-PL" dirty="0"/>
          </a:p>
        </p:txBody>
      </p:sp>
      <p:sp>
        <p:nvSpPr>
          <p:cNvPr id="3" name="Podtytuł 2">
            <a:extLst>
              <a:ext uri="{FF2B5EF4-FFF2-40B4-BE49-F238E27FC236}">
                <a16:creationId xmlns:a16="http://schemas.microsoft.com/office/drawing/2014/main" id="{4471F11B-F666-4C11-8494-FBB51F67224B}"/>
              </a:ext>
            </a:extLst>
          </p:cNvPr>
          <p:cNvSpPr>
            <a:spLocks noGrp="1"/>
          </p:cNvSpPr>
          <p:nvPr>
            <p:ph type="subTitle" idx="1"/>
          </p:nvPr>
        </p:nvSpPr>
        <p:spPr/>
        <p:txBody>
          <a:bodyPr/>
          <a:lstStyle/>
          <a:p>
            <a:r>
              <a:rPr lang="pl-PL" dirty="0"/>
              <a:t>Rafał Witkowski</a:t>
            </a:r>
          </a:p>
          <a:p>
            <a:r>
              <a:rPr lang="pl-PL" dirty="0"/>
              <a:t>2019</a:t>
            </a:r>
          </a:p>
        </p:txBody>
      </p:sp>
    </p:spTree>
    <p:extLst>
      <p:ext uri="{BB962C8B-B14F-4D97-AF65-F5344CB8AC3E}">
        <p14:creationId xmlns:p14="http://schemas.microsoft.com/office/powerpoint/2010/main" val="3716063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085D43-7E1E-4107-85C7-6DF802FA84E0}"/>
              </a:ext>
            </a:extLst>
          </p:cNvPr>
          <p:cNvSpPr>
            <a:spLocks noGrp="1"/>
          </p:cNvSpPr>
          <p:nvPr>
            <p:ph type="title"/>
          </p:nvPr>
        </p:nvSpPr>
        <p:spPr/>
        <p:txBody>
          <a:bodyPr/>
          <a:lstStyle/>
          <a:p>
            <a:r>
              <a:rPr lang="pl-PL" dirty="0" err="1"/>
              <a:t>Identification</a:t>
            </a:r>
            <a:r>
              <a:rPr lang="pl-PL" dirty="0"/>
              <a:t> of </a:t>
            </a:r>
            <a:r>
              <a:rPr lang="pl-PL" dirty="0" err="1"/>
              <a:t>conceptual</a:t>
            </a:r>
            <a:r>
              <a:rPr lang="pl-PL" dirty="0"/>
              <a:t> </a:t>
            </a:r>
            <a:r>
              <a:rPr lang="pl-PL" dirty="0" err="1"/>
              <a:t>classes</a:t>
            </a:r>
            <a:r>
              <a:rPr lang="pl-PL" dirty="0"/>
              <a:t> – </a:t>
            </a:r>
            <a:r>
              <a:rPr lang="pl-PL" dirty="0" err="1"/>
              <a:t>categorization</a:t>
            </a:r>
            <a:r>
              <a:rPr lang="pl-PL" dirty="0"/>
              <a:t> </a:t>
            </a:r>
            <a:r>
              <a:rPr lang="pl-PL" dirty="0" err="1"/>
              <a:t>technique</a:t>
            </a:r>
            <a:endParaRPr lang="pl-PL" dirty="0"/>
          </a:p>
        </p:txBody>
      </p:sp>
      <p:graphicFrame>
        <p:nvGraphicFramePr>
          <p:cNvPr id="4" name="Symbol zastępczy zawartości 3">
            <a:extLst>
              <a:ext uri="{FF2B5EF4-FFF2-40B4-BE49-F238E27FC236}">
                <a16:creationId xmlns:a16="http://schemas.microsoft.com/office/drawing/2014/main" id="{C11461CB-CE9B-434A-833F-7EFA3E38408A}"/>
              </a:ext>
            </a:extLst>
          </p:cNvPr>
          <p:cNvGraphicFramePr>
            <a:graphicFrameLocks noGrp="1"/>
          </p:cNvGraphicFramePr>
          <p:nvPr>
            <p:ph idx="1"/>
            <p:extLst>
              <p:ext uri="{D42A27DB-BD31-4B8C-83A1-F6EECF244321}">
                <p14:modId xmlns:p14="http://schemas.microsoft.com/office/powerpoint/2010/main" val="2840033462"/>
              </p:ext>
            </p:extLst>
          </p:nvPr>
        </p:nvGraphicFramePr>
        <p:xfrm>
          <a:off x="838200" y="1825625"/>
          <a:ext cx="10515600" cy="33375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816067948"/>
                    </a:ext>
                  </a:extLst>
                </a:gridCol>
                <a:gridCol w="5257800">
                  <a:extLst>
                    <a:ext uri="{9D8B030D-6E8A-4147-A177-3AD203B41FA5}">
                      <a16:colId xmlns:a16="http://schemas.microsoft.com/office/drawing/2014/main" val="1232979791"/>
                    </a:ext>
                  </a:extLst>
                </a:gridCol>
              </a:tblGrid>
              <a:tr h="370840">
                <a:tc>
                  <a:txBody>
                    <a:bodyPr/>
                    <a:lstStyle/>
                    <a:p>
                      <a:pPr algn="r"/>
                      <a:r>
                        <a:rPr lang="pl-PL" dirty="0" err="1"/>
                        <a:t>What</a:t>
                      </a:r>
                      <a:r>
                        <a:rPr lang="pl-PL" dirty="0"/>
                        <a:t> </a:t>
                      </a:r>
                      <a:r>
                        <a:rPr lang="pl-PL" dirty="0" err="1"/>
                        <a:t>is</a:t>
                      </a:r>
                      <a:r>
                        <a:rPr lang="pl-PL" dirty="0"/>
                        <a:t> </a:t>
                      </a:r>
                      <a:r>
                        <a:rPr lang="pl-PL" dirty="0" err="1"/>
                        <a:t>looking</a:t>
                      </a:r>
                      <a:r>
                        <a:rPr lang="pl-PL" dirty="0"/>
                        <a:t> for</a:t>
                      </a:r>
                    </a:p>
                  </a:txBody>
                  <a:tcPr/>
                </a:tc>
                <a:tc>
                  <a:txBody>
                    <a:bodyPr/>
                    <a:lstStyle/>
                    <a:p>
                      <a:r>
                        <a:rPr lang="pl-PL" dirty="0" err="1"/>
                        <a:t>Example</a:t>
                      </a:r>
                      <a:endParaRPr lang="pl-PL" dirty="0"/>
                    </a:p>
                  </a:txBody>
                  <a:tcPr/>
                </a:tc>
                <a:extLst>
                  <a:ext uri="{0D108BD9-81ED-4DB2-BD59-A6C34878D82A}">
                    <a16:rowId xmlns:a16="http://schemas.microsoft.com/office/drawing/2014/main" val="3315508359"/>
                  </a:ext>
                </a:extLst>
              </a:tr>
              <a:tr h="370840">
                <a:tc>
                  <a:txBody>
                    <a:bodyPr/>
                    <a:lstStyle/>
                    <a:p>
                      <a:pPr algn="r"/>
                      <a:r>
                        <a:rPr lang="pl-PL" dirty="0" err="1"/>
                        <a:t>Organisations</a:t>
                      </a:r>
                      <a:endParaRPr lang="pl-PL" dirty="0"/>
                    </a:p>
                  </a:txBody>
                  <a:tcPr/>
                </a:tc>
                <a:tc>
                  <a:txBody>
                    <a:bodyPr/>
                    <a:lstStyle/>
                    <a:p>
                      <a:pPr algn="l"/>
                      <a:r>
                        <a:rPr lang="pl-PL" dirty="0" err="1"/>
                        <a:t>SalesDepartment</a:t>
                      </a:r>
                      <a:r>
                        <a:rPr lang="pl-PL" dirty="0"/>
                        <a:t>, </a:t>
                      </a:r>
                      <a:r>
                        <a:rPr lang="pl-PL" dirty="0" err="1"/>
                        <a:t>Airline</a:t>
                      </a:r>
                      <a:endParaRPr lang="pl-PL" dirty="0"/>
                    </a:p>
                  </a:txBody>
                  <a:tcPr/>
                </a:tc>
                <a:extLst>
                  <a:ext uri="{0D108BD9-81ED-4DB2-BD59-A6C34878D82A}">
                    <a16:rowId xmlns:a16="http://schemas.microsoft.com/office/drawing/2014/main" val="3718165728"/>
                  </a:ext>
                </a:extLst>
              </a:tr>
              <a:tr h="370840">
                <a:tc>
                  <a:txBody>
                    <a:bodyPr/>
                    <a:lstStyle/>
                    <a:p>
                      <a:pPr algn="r"/>
                      <a:r>
                        <a:rPr lang="pl-PL" dirty="0" err="1"/>
                        <a:t>Incidents</a:t>
                      </a:r>
                      <a:endParaRPr lang="pl-PL" dirty="0"/>
                    </a:p>
                  </a:txBody>
                  <a:tcPr/>
                </a:tc>
                <a:tc>
                  <a:txBody>
                    <a:bodyPr/>
                    <a:lstStyle/>
                    <a:p>
                      <a:pPr algn="l"/>
                      <a:r>
                        <a:rPr lang="en-US" dirty="0"/>
                        <a:t>Sales, Payment, Meeting</a:t>
                      </a:r>
                      <a:r>
                        <a:rPr lang="pl-PL" dirty="0"/>
                        <a:t>, </a:t>
                      </a:r>
                      <a:r>
                        <a:rPr lang="en-US" dirty="0"/>
                        <a:t>Flight, </a:t>
                      </a:r>
                      <a:r>
                        <a:rPr lang="pl-PL" dirty="0"/>
                        <a:t>T</a:t>
                      </a:r>
                      <a:r>
                        <a:rPr lang="en-US" dirty="0" err="1"/>
                        <a:t>akeoff</a:t>
                      </a:r>
                      <a:r>
                        <a:rPr lang="en-US" dirty="0"/>
                        <a:t>, </a:t>
                      </a:r>
                      <a:r>
                        <a:rPr lang="pl-PL" dirty="0"/>
                        <a:t>L</a:t>
                      </a:r>
                      <a:r>
                        <a:rPr lang="en-US" dirty="0" err="1"/>
                        <a:t>anding</a:t>
                      </a:r>
                      <a:endParaRPr lang="pl-PL" dirty="0"/>
                    </a:p>
                  </a:txBody>
                  <a:tcPr/>
                </a:tc>
                <a:extLst>
                  <a:ext uri="{0D108BD9-81ED-4DB2-BD59-A6C34878D82A}">
                    <a16:rowId xmlns:a16="http://schemas.microsoft.com/office/drawing/2014/main" val="984443600"/>
                  </a:ext>
                </a:extLst>
              </a:tr>
              <a:tr h="370840">
                <a:tc>
                  <a:txBody>
                    <a:bodyPr/>
                    <a:lstStyle/>
                    <a:p>
                      <a:pPr algn="r"/>
                      <a:r>
                        <a:rPr lang="en-US" dirty="0"/>
                        <a:t>Processes </a:t>
                      </a:r>
                      <a:r>
                        <a:rPr lang="en-US" i="1" dirty="0"/>
                        <a:t>(in most cases not represented as concepts)</a:t>
                      </a:r>
                      <a:endParaRPr lang="pl-PL" i="1" dirty="0"/>
                    </a:p>
                  </a:txBody>
                  <a:tcPr/>
                </a:tc>
                <a:tc>
                  <a:txBody>
                    <a:bodyPr/>
                    <a:lstStyle/>
                    <a:p>
                      <a:pPr algn="l"/>
                      <a:r>
                        <a:rPr lang="en-US" dirty="0"/>
                        <a:t>Product</a:t>
                      </a:r>
                      <a:r>
                        <a:rPr lang="pl-PL" dirty="0"/>
                        <a:t>Sales, </a:t>
                      </a:r>
                      <a:r>
                        <a:rPr lang="en-US" dirty="0"/>
                        <a:t>Seat</a:t>
                      </a:r>
                      <a:r>
                        <a:rPr lang="pl-PL" dirty="0" err="1"/>
                        <a:t>Booking</a:t>
                      </a:r>
                      <a:endParaRPr lang="pl-PL" dirty="0"/>
                    </a:p>
                  </a:txBody>
                  <a:tcPr/>
                </a:tc>
                <a:extLst>
                  <a:ext uri="{0D108BD9-81ED-4DB2-BD59-A6C34878D82A}">
                    <a16:rowId xmlns:a16="http://schemas.microsoft.com/office/drawing/2014/main" val="2785505670"/>
                  </a:ext>
                </a:extLst>
              </a:tr>
              <a:tr h="370840">
                <a:tc>
                  <a:txBody>
                    <a:bodyPr/>
                    <a:lstStyle/>
                    <a:p>
                      <a:pPr algn="r"/>
                      <a:r>
                        <a:rPr lang="en-US" dirty="0"/>
                        <a:t>Rules and principles of conduct</a:t>
                      </a:r>
                      <a:endParaRPr lang="pl-PL" dirty="0"/>
                    </a:p>
                  </a:txBody>
                  <a:tcPr/>
                </a:tc>
                <a:tc>
                  <a:txBody>
                    <a:bodyPr/>
                    <a:lstStyle/>
                    <a:p>
                      <a:pPr algn="l"/>
                      <a:r>
                        <a:rPr lang="en-US" dirty="0" err="1"/>
                        <a:t>ProductReturnRule</a:t>
                      </a:r>
                      <a:r>
                        <a:rPr lang="pl-PL" dirty="0"/>
                        <a:t>, </a:t>
                      </a:r>
                      <a:r>
                        <a:rPr lang="en-US" dirty="0" err="1"/>
                        <a:t>ReservationCancellationRule</a:t>
                      </a:r>
                      <a:endParaRPr lang="pl-PL" dirty="0"/>
                    </a:p>
                  </a:txBody>
                  <a:tcPr/>
                </a:tc>
                <a:extLst>
                  <a:ext uri="{0D108BD9-81ED-4DB2-BD59-A6C34878D82A}">
                    <a16:rowId xmlns:a16="http://schemas.microsoft.com/office/drawing/2014/main" val="626874463"/>
                  </a:ext>
                </a:extLst>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dirty="0" err="1"/>
                        <a:t>Catalogs</a:t>
                      </a:r>
                      <a:endParaRPr lang="pl-PL" dirty="0">
                        <a:effectLst/>
                      </a:endParaRPr>
                    </a:p>
                  </a:txBody>
                  <a:tcPr/>
                </a:tc>
                <a:tc>
                  <a:txBody>
                    <a:bodyPr/>
                    <a:lstStyle/>
                    <a:p>
                      <a:pPr algn="l"/>
                      <a:r>
                        <a:rPr lang="pl-PL" dirty="0" err="1"/>
                        <a:t>ProductCatalog</a:t>
                      </a:r>
                      <a:r>
                        <a:rPr lang="pl-PL" dirty="0"/>
                        <a:t>, </a:t>
                      </a:r>
                      <a:r>
                        <a:rPr lang="pl-PL" dirty="0" err="1"/>
                        <a:t>PartCatalog</a:t>
                      </a:r>
                      <a:endParaRPr lang="pl-PL" dirty="0"/>
                    </a:p>
                  </a:txBody>
                  <a:tcPr/>
                </a:tc>
                <a:extLst>
                  <a:ext uri="{0D108BD9-81ED-4DB2-BD59-A6C34878D82A}">
                    <a16:rowId xmlns:a16="http://schemas.microsoft.com/office/drawing/2014/main" val="2595943777"/>
                  </a:ext>
                </a:extLst>
              </a:tr>
              <a:tr h="370840">
                <a:tc>
                  <a:txBody>
                    <a:bodyPr/>
                    <a:lstStyle/>
                    <a:p>
                      <a:pPr algn="r"/>
                      <a:r>
                        <a:rPr lang="en-US" dirty="0"/>
                        <a:t>Results of financial activities, effects of work, contracts</a:t>
                      </a:r>
                      <a:endParaRPr lang="pl-PL" dirty="0"/>
                    </a:p>
                  </a:txBody>
                  <a:tcPr/>
                </a:tc>
                <a:tc>
                  <a:txBody>
                    <a:bodyPr/>
                    <a:lstStyle/>
                    <a:p>
                      <a:pPr algn="l"/>
                      <a:r>
                        <a:rPr lang="en-US" dirty="0"/>
                        <a:t>Invoice, </a:t>
                      </a:r>
                      <a:r>
                        <a:rPr lang="pl-PL" dirty="0"/>
                        <a:t>E</a:t>
                      </a:r>
                      <a:r>
                        <a:rPr lang="en-US" dirty="0" err="1"/>
                        <a:t>mploymentContract</a:t>
                      </a:r>
                      <a:r>
                        <a:rPr lang="en-US" dirty="0"/>
                        <a:t>,</a:t>
                      </a:r>
                      <a:r>
                        <a:rPr lang="pl-PL" dirty="0"/>
                        <a:t> </a:t>
                      </a:r>
                      <a:r>
                        <a:rPr lang="en-US" dirty="0" err="1"/>
                        <a:t>ServiceAgreement</a:t>
                      </a:r>
                      <a:endParaRPr lang="pl-PL" dirty="0"/>
                    </a:p>
                  </a:txBody>
                  <a:tcPr/>
                </a:tc>
                <a:extLst>
                  <a:ext uri="{0D108BD9-81ED-4DB2-BD59-A6C34878D82A}">
                    <a16:rowId xmlns:a16="http://schemas.microsoft.com/office/drawing/2014/main" val="2910112274"/>
                  </a:ext>
                </a:extLst>
              </a:tr>
              <a:tr h="370840">
                <a:tc>
                  <a:txBody>
                    <a:bodyPr/>
                    <a:lstStyle/>
                    <a:p>
                      <a:pPr algn="r"/>
                      <a:r>
                        <a:rPr lang="pl-PL" dirty="0"/>
                        <a:t>Financial </a:t>
                      </a:r>
                      <a:r>
                        <a:rPr lang="pl-PL" dirty="0" err="1"/>
                        <a:t>instruments</a:t>
                      </a:r>
                      <a:r>
                        <a:rPr lang="pl-PL" dirty="0"/>
                        <a:t> and services</a:t>
                      </a:r>
                    </a:p>
                  </a:txBody>
                  <a:tcPr/>
                </a:tc>
                <a:tc>
                  <a:txBody>
                    <a:bodyPr/>
                    <a:lstStyle/>
                    <a:p>
                      <a:pPr algn="l"/>
                      <a:r>
                        <a:rPr lang="pl-PL" dirty="0" err="1"/>
                        <a:t>CreditLine</a:t>
                      </a:r>
                      <a:r>
                        <a:rPr lang="pl-PL" dirty="0"/>
                        <a:t>, Stock</a:t>
                      </a:r>
                    </a:p>
                  </a:txBody>
                  <a:tcPr/>
                </a:tc>
                <a:extLst>
                  <a:ext uri="{0D108BD9-81ED-4DB2-BD59-A6C34878D82A}">
                    <a16:rowId xmlns:a16="http://schemas.microsoft.com/office/drawing/2014/main" val="3858070319"/>
                  </a:ext>
                </a:extLst>
              </a:tr>
              <a:tr h="370840">
                <a:tc>
                  <a:txBody>
                    <a:bodyPr/>
                    <a:lstStyle/>
                    <a:p>
                      <a:pPr algn="r"/>
                      <a:r>
                        <a:rPr lang="pl-PL" dirty="0" err="1"/>
                        <a:t>Textbooks</a:t>
                      </a:r>
                      <a:r>
                        <a:rPr lang="pl-PL" dirty="0"/>
                        <a:t>, </a:t>
                      </a:r>
                      <a:r>
                        <a:rPr lang="pl-PL" dirty="0" err="1"/>
                        <a:t>documents</a:t>
                      </a:r>
                      <a:r>
                        <a:rPr lang="pl-PL" dirty="0"/>
                        <a:t>, </a:t>
                      </a:r>
                      <a:r>
                        <a:rPr lang="pl-PL" dirty="0" err="1"/>
                        <a:t>books</a:t>
                      </a:r>
                      <a:endParaRPr lang="pl-PL" dirty="0"/>
                    </a:p>
                  </a:txBody>
                  <a:tcPr/>
                </a:tc>
                <a:tc>
                  <a:txBody>
                    <a:bodyPr/>
                    <a:lstStyle/>
                    <a:p>
                      <a:pPr algn="l"/>
                      <a:r>
                        <a:rPr lang="pl-PL" dirty="0"/>
                        <a:t>Operating </a:t>
                      </a:r>
                      <a:r>
                        <a:rPr lang="pl-PL" dirty="0" err="1"/>
                        <a:t>Instructions</a:t>
                      </a:r>
                      <a:r>
                        <a:rPr lang="pl-PL" dirty="0"/>
                        <a:t>, </a:t>
                      </a:r>
                      <a:r>
                        <a:rPr lang="pl-PL" dirty="0" err="1"/>
                        <a:t>DailyListPriceChange</a:t>
                      </a:r>
                      <a:endParaRPr lang="pl-PL" dirty="0"/>
                    </a:p>
                  </a:txBody>
                  <a:tcPr/>
                </a:tc>
                <a:extLst>
                  <a:ext uri="{0D108BD9-81ED-4DB2-BD59-A6C34878D82A}">
                    <a16:rowId xmlns:a16="http://schemas.microsoft.com/office/drawing/2014/main" val="1442611064"/>
                  </a:ext>
                </a:extLst>
              </a:tr>
            </a:tbl>
          </a:graphicData>
        </a:graphic>
      </p:graphicFrame>
    </p:spTree>
    <p:extLst>
      <p:ext uri="{BB962C8B-B14F-4D97-AF65-F5344CB8AC3E}">
        <p14:creationId xmlns:p14="http://schemas.microsoft.com/office/powerpoint/2010/main" val="1650754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085D43-7E1E-4107-85C7-6DF802FA84E0}"/>
              </a:ext>
            </a:extLst>
          </p:cNvPr>
          <p:cNvSpPr>
            <a:spLocks noGrp="1"/>
          </p:cNvSpPr>
          <p:nvPr>
            <p:ph type="title"/>
          </p:nvPr>
        </p:nvSpPr>
        <p:spPr/>
        <p:txBody>
          <a:bodyPr/>
          <a:lstStyle/>
          <a:p>
            <a:r>
              <a:rPr lang="pl-PL" dirty="0" err="1"/>
              <a:t>Identification</a:t>
            </a:r>
            <a:r>
              <a:rPr lang="pl-PL" dirty="0"/>
              <a:t> of </a:t>
            </a:r>
            <a:r>
              <a:rPr lang="pl-PL" dirty="0" err="1"/>
              <a:t>conceptual</a:t>
            </a:r>
            <a:r>
              <a:rPr lang="pl-PL" dirty="0"/>
              <a:t> </a:t>
            </a:r>
            <a:r>
              <a:rPr lang="pl-PL" dirty="0" err="1"/>
              <a:t>classes</a:t>
            </a:r>
            <a:r>
              <a:rPr lang="pl-PL" dirty="0"/>
              <a:t> – </a:t>
            </a:r>
            <a:r>
              <a:rPr lang="pl-PL" dirty="0" err="1"/>
              <a:t>categorization</a:t>
            </a:r>
            <a:r>
              <a:rPr lang="pl-PL" dirty="0"/>
              <a:t> </a:t>
            </a:r>
            <a:r>
              <a:rPr lang="pl-PL" dirty="0" err="1"/>
              <a:t>technique</a:t>
            </a:r>
            <a:r>
              <a:rPr lang="pl-PL" dirty="0"/>
              <a:t> (2)</a:t>
            </a:r>
          </a:p>
        </p:txBody>
      </p:sp>
      <p:graphicFrame>
        <p:nvGraphicFramePr>
          <p:cNvPr id="4" name="Symbol zastępczy zawartości 3">
            <a:extLst>
              <a:ext uri="{FF2B5EF4-FFF2-40B4-BE49-F238E27FC236}">
                <a16:creationId xmlns:a16="http://schemas.microsoft.com/office/drawing/2014/main" id="{C11461CB-CE9B-434A-833F-7EFA3E38408A}"/>
              </a:ext>
            </a:extLst>
          </p:cNvPr>
          <p:cNvGraphicFramePr>
            <a:graphicFrameLocks noGrp="1"/>
          </p:cNvGraphicFramePr>
          <p:nvPr>
            <p:ph idx="1"/>
          </p:nvPr>
        </p:nvGraphicFramePr>
        <p:xfrm>
          <a:off x="838200" y="1825625"/>
          <a:ext cx="10515600" cy="43484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816067948"/>
                    </a:ext>
                  </a:extLst>
                </a:gridCol>
                <a:gridCol w="5257800">
                  <a:extLst>
                    <a:ext uri="{9D8B030D-6E8A-4147-A177-3AD203B41FA5}">
                      <a16:colId xmlns:a16="http://schemas.microsoft.com/office/drawing/2014/main" val="1232979791"/>
                    </a:ext>
                  </a:extLst>
                </a:gridCol>
              </a:tblGrid>
              <a:tr h="370840">
                <a:tc>
                  <a:txBody>
                    <a:bodyPr/>
                    <a:lstStyle/>
                    <a:p>
                      <a:pPr algn="r"/>
                      <a:r>
                        <a:rPr lang="pl-PL" dirty="0" err="1"/>
                        <a:t>What</a:t>
                      </a:r>
                      <a:r>
                        <a:rPr lang="pl-PL" dirty="0"/>
                        <a:t> </a:t>
                      </a:r>
                      <a:r>
                        <a:rPr lang="pl-PL" dirty="0" err="1"/>
                        <a:t>is</a:t>
                      </a:r>
                      <a:r>
                        <a:rPr lang="pl-PL" dirty="0"/>
                        <a:t> </a:t>
                      </a:r>
                      <a:r>
                        <a:rPr lang="pl-PL" dirty="0" err="1"/>
                        <a:t>looking</a:t>
                      </a:r>
                      <a:r>
                        <a:rPr lang="pl-PL" dirty="0"/>
                        <a:t> for</a:t>
                      </a:r>
                    </a:p>
                  </a:txBody>
                  <a:tcPr/>
                </a:tc>
                <a:tc>
                  <a:txBody>
                    <a:bodyPr/>
                    <a:lstStyle/>
                    <a:p>
                      <a:r>
                        <a:rPr lang="pl-PL" dirty="0" err="1"/>
                        <a:t>Example</a:t>
                      </a:r>
                      <a:endParaRPr lang="pl-PL" dirty="0"/>
                    </a:p>
                  </a:txBody>
                  <a:tcPr/>
                </a:tc>
                <a:extLst>
                  <a:ext uri="{0D108BD9-81ED-4DB2-BD59-A6C34878D82A}">
                    <a16:rowId xmlns:a16="http://schemas.microsoft.com/office/drawing/2014/main" val="3315508359"/>
                  </a:ext>
                </a:extLst>
              </a:tr>
              <a:tr h="370840">
                <a:tc>
                  <a:txBody>
                    <a:bodyPr/>
                    <a:lstStyle/>
                    <a:p>
                      <a:pPr algn="r"/>
                      <a:r>
                        <a:rPr lang="pl-PL" dirty="0" err="1"/>
                        <a:t>Physical</a:t>
                      </a:r>
                      <a:r>
                        <a:rPr lang="pl-PL" dirty="0"/>
                        <a:t> </a:t>
                      </a:r>
                      <a:r>
                        <a:rPr lang="pl-PL" dirty="0" err="1"/>
                        <a:t>objects</a:t>
                      </a:r>
                      <a:endParaRPr lang="pl-PL" dirty="0"/>
                    </a:p>
                  </a:txBody>
                  <a:tcPr/>
                </a:tc>
                <a:tc>
                  <a:txBody>
                    <a:bodyPr/>
                    <a:lstStyle/>
                    <a:p>
                      <a:pPr algn="l"/>
                      <a:r>
                        <a:rPr lang="pl-PL" dirty="0" err="1"/>
                        <a:t>Plane</a:t>
                      </a:r>
                      <a:r>
                        <a:rPr lang="pl-PL" dirty="0"/>
                        <a:t>, car, </a:t>
                      </a:r>
                      <a:r>
                        <a:rPr lang="pl-PL" dirty="0" err="1"/>
                        <a:t>cash</a:t>
                      </a:r>
                      <a:endParaRPr lang="pl-PL" dirty="0"/>
                    </a:p>
                  </a:txBody>
                  <a:tcPr/>
                </a:tc>
                <a:extLst>
                  <a:ext uri="{0D108BD9-81ED-4DB2-BD59-A6C34878D82A}">
                    <a16:rowId xmlns:a16="http://schemas.microsoft.com/office/drawing/2014/main" val="3718165728"/>
                  </a:ext>
                </a:extLst>
              </a:tr>
              <a:tr h="370840">
                <a:tc>
                  <a:txBody>
                    <a:bodyPr/>
                    <a:lstStyle/>
                    <a:p>
                      <a:pPr algn="r"/>
                      <a:r>
                        <a:rPr lang="en-US" dirty="0"/>
                        <a:t>Specifications, designs or descriptions of things</a:t>
                      </a:r>
                      <a:endParaRPr lang="pl-PL" dirty="0"/>
                    </a:p>
                  </a:txBody>
                  <a:tcPr/>
                </a:tc>
                <a:tc>
                  <a:txBody>
                    <a:bodyPr/>
                    <a:lstStyle/>
                    <a:p>
                      <a:pPr algn="l"/>
                      <a:r>
                        <a:rPr lang="pl-PL" dirty="0" err="1"/>
                        <a:t>ProductSpecification</a:t>
                      </a:r>
                      <a:r>
                        <a:rPr lang="pl-PL" dirty="0"/>
                        <a:t>, </a:t>
                      </a:r>
                      <a:r>
                        <a:rPr lang="pl-PL" dirty="0" err="1"/>
                        <a:t>FlightDescription</a:t>
                      </a:r>
                      <a:endParaRPr lang="pl-PL" dirty="0"/>
                    </a:p>
                  </a:txBody>
                  <a:tcPr/>
                </a:tc>
                <a:extLst>
                  <a:ext uri="{0D108BD9-81ED-4DB2-BD59-A6C34878D82A}">
                    <a16:rowId xmlns:a16="http://schemas.microsoft.com/office/drawing/2014/main" val="984443600"/>
                  </a:ext>
                </a:extLst>
              </a:tr>
              <a:tr h="370840">
                <a:tc>
                  <a:txBody>
                    <a:bodyPr/>
                    <a:lstStyle/>
                    <a:p>
                      <a:pPr algn="r"/>
                      <a:r>
                        <a:rPr lang="pl-PL" dirty="0" err="1"/>
                        <a:t>Places</a:t>
                      </a:r>
                      <a:endParaRPr lang="pl-PL" dirty="0"/>
                    </a:p>
                  </a:txBody>
                  <a:tcPr/>
                </a:tc>
                <a:tc>
                  <a:txBody>
                    <a:bodyPr/>
                    <a:lstStyle/>
                    <a:p>
                      <a:pPr algn="l"/>
                      <a:r>
                        <a:rPr lang="pl-PL" dirty="0" err="1"/>
                        <a:t>Airport</a:t>
                      </a:r>
                      <a:r>
                        <a:rPr lang="pl-PL" dirty="0"/>
                        <a:t>, Shop</a:t>
                      </a:r>
                    </a:p>
                  </a:txBody>
                  <a:tcPr/>
                </a:tc>
                <a:extLst>
                  <a:ext uri="{0D108BD9-81ED-4DB2-BD59-A6C34878D82A}">
                    <a16:rowId xmlns:a16="http://schemas.microsoft.com/office/drawing/2014/main" val="2785505670"/>
                  </a:ext>
                </a:extLst>
              </a:tr>
              <a:tr h="370840">
                <a:tc>
                  <a:txBody>
                    <a:bodyPr/>
                    <a:lstStyle/>
                    <a:p>
                      <a:pPr algn="r"/>
                      <a:r>
                        <a:rPr lang="pl-PL" dirty="0" err="1"/>
                        <a:t>Transaction</a:t>
                      </a:r>
                      <a:endParaRPr lang="pl-PL" dirty="0"/>
                    </a:p>
                  </a:txBody>
                  <a:tcPr/>
                </a:tc>
                <a:tc>
                  <a:txBody>
                    <a:bodyPr/>
                    <a:lstStyle/>
                    <a:p>
                      <a:pPr algn="l"/>
                      <a:r>
                        <a:rPr lang="pl-PL" dirty="0"/>
                        <a:t>Sales, Reservation</a:t>
                      </a:r>
                    </a:p>
                  </a:txBody>
                  <a:tcPr/>
                </a:tc>
                <a:extLst>
                  <a:ext uri="{0D108BD9-81ED-4DB2-BD59-A6C34878D82A}">
                    <a16:rowId xmlns:a16="http://schemas.microsoft.com/office/drawing/2014/main" val="626874463"/>
                  </a:ext>
                </a:extLst>
              </a:tr>
              <a:tr h="370840">
                <a:tc>
                  <a:txBody>
                    <a:bodyPr/>
                    <a:lstStyle/>
                    <a:p>
                      <a:pPr algn="r"/>
                      <a:r>
                        <a:rPr lang="pl-PL" dirty="0" err="1"/>
                        <a:t>Transaction</a:t>
                      </a:r>
                      <a:r>
                        <a:rPr lang="pl-PL" dirty="0"/>
                        <a:t> </a:t>
                      </a:r>
                      <a:r>
                        <a:rPr lang="pl-PL" dirty="0" err="1"/>
                        <a:t>position</a:t>
                      </a:r>
                      <a:endParaRPr lang="pl-PL" dirty="0"/>
                    </a:p>
                  </a:txBody>
                  <a:tcPr/>
                </a:tc>
                <a:tc>
                  <a:txBody>
                    <a:bodyPr/>
                    <a:lstStyle/>
                    <a:p>
                      <a:pPr algn="l"/>
                      <a:r>
                        <a:rPr lang="pl-PL" dirty="0" err="1"/>
                        <a:t>SalesPosition</a:t>
                      </a:r>
                      <a:endParaRPr lang="pl-PL" dirty="0"/>
                    </a:p>
                  </a:txBody>
                  <a:tcPr/>
                </a:tc>
                <a:extLst>
                  <a:ext uri="{0D108BD9-81ED-4DB2-BD59-A6C34878D82A}">
                    <a16:rowId xmlns:a16="http://schemas.microsoft.com/office/drawing/2014/main" val="2595943777"/>
                  </a:ext>
                </a:extLst>
              </a:tr>
              <a:tr h="370840">
                <a:tc>
                  <a:txBody>
                    <a:bodyPr/>
                    <a:lstStyle/>
                    <a:p>
                      <a:pPr algn="r"/>
                      <a:r>
                        <a:rPr lang="pl-PL" dirty="0"/>
                        <a:t>Role of </a:t>
                      </a:r>
                      <a:r>
                        <a:rPr lang="pl-PL" dirty="0" err="1"/>
                        <a:t>people</a:t>
                      </a:r>
                      <a:endParaRPr lang="pl-PL" dirty="0"/>
                    </a:p>
                  </a:txBody>
                  <a:tcPr/>
                </a:tc>
                <a:tc>
                  <a:txBody>
                    <a:bodyPr/>
                    <a:lstStyle/>
                    <a:p>
                      <a:pPr algn="l"/>
                      <a:r>
                        <a:rPr lang="pl-PL" dirty="0" err="1"/>
                        <a:t>Clert</a:t>
                      </a:r>
                      <a:r>
                        <a:rPr lang="pl-PL" dirty="0"/>
                        <a:t>, pilot</a:t>
                      </a:r>
                    </a:p>
                  </a:txBody>
                  <a:tcPr/>
                </a:tc>
                <a:extLst>
                  <a:ext uri="{0D108BD9-81ED-4DB2-BD59-A6C34878D82A}">
                    <a16:rowId xmlns:a16="http://schemas.microsoft.com/office/drawing/2014/main" val="2910112274"/>
                  </a:ext>
                </a:extLst>
              </a:tr>
              <a:tr h="370840">
                <a:tc>
                  <a:txBody>
                    <a:bodyPr/>
                    <a:lstStyle/>
                    <a:p>
                      <a:pPr algn="r"/>
                      <a:r>
                        <a:rPr lang="pl-PL" dirty="0" err="1"/>
                        <a:t>Containers</a:t>
                      </a:r>
                      <a:r>
                        <a:rPr lang="pl-PL" dirty="0"/>
                        <a:t> of </a:t>
                      </a:r>
                      <a:r>
                        <a:rPr lang="pl-PL" dirty="0" err="1"/>
                        <a:t>other</a:t>
                      </a:r>
                      <a:r>
                        <a:rPr lang="pl-PL" dirty="0"/>
                        <a:t> </a:t>
                      </a:r>
                      <a:r>
                        <a:rPr lang="pl-PL" dirty="0" err="1"/>
                        <a:t>things</a:t>
                      </a:r>
                      <a:endParaRPr lang="pl-PL" dirty="0"/>
                    </a:p>
                  </a:txBody>
                  <a:tcPr/>
                </a:tc>
                <a:tc>
                  <a:txBody>
                    <a:bodyPr/>
                    <a:lstStyle/>
                    <a:p>
                      <a:pPr algn="l"/>
                      <a:r>
                        <a:rPr lang="pl-PL" dirty="0" err="1"/>
                        <a:t>Outlet</a:t>
                      </a:r>
                      <a:r>
                        <a:rPr lang="pl-PL" dirty="0"/>
                        <a:t>, basket, </a:t>
                      </a:r>
                      <a:r>
                        <a:rPr lang="pl-PL" dirty="0" err="1"/>
                        <a:t>plane</a:t>
                      </a:r>
                      <a:endParaRPr lang="pl-PL" dirty="0"/>
                    </a:p>
                  </a:txBody>
                  <a:tcPr/>
                </a:tc>
                <a:extLst>
                  <a:ext uri="{0D108BD9-81ED-4DB2-BD59-A6C34878D82A}">
                    <a16:rowId xmlns:a16="http://schemas.microsoft.com/office/drawing/2014/main" val="3858070319"/>
                  </a:ext>
                </a:extLst>
              </a:tr>
              <a:tr h="370840">
                <a:tc>
                  <a:txBody>
                    <a:bodyPr/>
                    <a:lstStyle/>
                    <a:p>
                      <a:pPr algn="r"/>
                      <a:r>
                        <a:rPr lang="pl-PL" dirty="0" err="1"/>
                        <a:t>Things</a:t>
                      </a:r>
                      <a:r>
                        <a:rPr lang="pl-PL" dirty="0"/>
                        <a:t> in a </a:t>
                      </a:r>
                      <a:r>
                        <a:rPr lang="pl-PL" dirty="0" err="1"/>
                        <a:t>container</a:t>
                      </a:r>
                      <a:endParaRPr lang="pl-PL" dirty="0"/>
                    </a:p>
                  </a:txBody>
                  <a:tcPr/>
                </a:tc>
                <a:tc>
                  <a:txBody>
                    <a:bodyPr/>
                    <a:lstStyle/>
                    <a:p>
                      <a:pPr algn="l"/>
                      <a:r>
                        <a:rPr lang="pl-PL" dirty="0" err="1"/>
                        <a:t>Procuct</a:t>
                      </a:r>
                      <a:r>
                        <a:rPr lang="pl-PL" dirty="0"/>
                        <a:t>, </a:t>
                      </a:r>
                      <a:r>
                        <a:rPr lang="pl-PL" dirty="0" err="1"/>
                        <a:t>Pasenger</a:t>
                      </a:r>
                      <a:endParaRPr lang="pl-PL" dirty="0"/>
                    </a:p>
                  </a:txBody>
                  <a:tcPr/>
                </a:tc>
                <a:extLst>
                  <a:ext uri="{0D108BD9-81ED-4DB2-BD59-A6C34878D82A}">
                    <a16:rowId xmlns:a16="http://schemas.microsoft.com/office/drawing/2014/main" val="1442611064"/>
                  </a:ext>
                </a:extLst>
              </a:tr>
              <a:tr h="370840">
                <a:tc>
                  <a:txBody>
                    <a:bodyPr/>
                    <a:lstStyle/>
                    <a:p>
                      <a:pPr algn="r"/>
                      <a:r>
                        <a:rPr lang="en-US" dirty="0"/>
                        <a:t>Information systems and electrical/mechanical systems outside the system</a:t>
                      </a:r>
                      <a:endParaRPr lang="pl-PL" dirty="0"/>
                    </a:p>
                  </a:txBody>
                  <a:tcPr/>
                </a:tc>
                <a:tc>
                  <a:txBody>
                    <a:bodyPr/>
                    <a:lstStyle/>
                    <a:p>
                      <a:pPr algn="l"/>
                      <a:r>
                        <a:rPr lang="pl-PL" dirty="0" err="1"/>
                        <a:t>PaymentAutorisationSystem</a:t>
                      </a:r>
                      <a:r>
                        <a:rPr lang="pl-PL" dirty="0"/>
                        <a:t>, </a:t>
                      </a:r>
                      <a:r>
                        <a:rPr lang="pl-PL" dirty="0" err="1"/>
                        <a:t>AirTrafficControlSystem</a:t>
                      </a:r>
                      <a:endParaRPr lang="pl-PL" dirty="0"/>
                    </a:p>
                  </a:txBody>
                  <a:tcPr/>
                </a:tc>
                <a:extLst>
                  <a:ext uri="{0D108BD9-81ED-4DB2-BD59-A6C34878D82A}">
                    <a16:rowId xmlns:a16="http://schemas.microsoft.com/office/drawing/2014/main" val="4083690882"/>
                  </a:ext>
                </a:extLst>
              </a:tr>
              <a:tr h="370840">
                <a:tc>
                  <a:txBody>
                    <a:bodyPr/>
                    <a:lstStyle/>
                    <a:p>
                      <a:pPr algn="r"/>
                      <a:r>
                        <a:rPr lang="en-US" dirty="0"/>
                        <a:t>Abstract concepts that can be described in nouns</a:t>
                      </a:r>
                      <a:endParaRPr lang="pl-PL" dirty="0"/>
                    </a:p>
                  </a:txBody>
                  <a:tcPr/>
                </a:tc>
                <a:tc>
                  <a:txBody>
                    <a:bodyPr/>
                    <a:lstStyle/>
                    <a:p>
                      <a:pPr algn="l"/>
                      <a:r>
                        <a:rPr lang="pl-PL" dirty="0"/>
                        <a:t>Hunger, </a:t>
                      </a:r>
                      <a:r>
                        <a:rPr lang="pl-PL" dirty="0" err="1"/>
                        <a:t>Agarophobia</a:t>
                      </a:r>
                      <a:endParaRPr lang="pl-PL" dirty="0"/>
                    </a:p>
                  </a:txBody>
                  <a:tcPr/>
                </a:tc>
                <a:extLst>
                  <a:ext uri="{0D108BD9-81ED-4DB2-BD59-A6C34878D82A}">
                    <a16:rowId xmlns:a16="http://schemas.microsoft.com/office/drawing/2014/main" val="1030545235"/>
                  </a:ext>
                </a:extLst>
              </a:tr>
            </a:tbl>
          </a:graphicData>
        </a:graphic>
      </p:graphicFrame>
    </p:spTree>
    <p:extLst>
      <p:ext uri="{BB962C8B-B14F-4D97-AF65-F5344CB8AC3E}">
        <p14:creationId xmlns:p14="http://schemas.microsoft.com/office/powerpoint/2010/main" val="298806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ABCF0F-E6A7-44A3-BB5F-987F312625B1}"/>
              </a:ext>
            </a:extLst>
          </p:cNvPr>
          <p:cNvSpPr>
            <a:spLocks noGrp="1"/>
          </p:cNvSpPr>
          <p:nvPr>
            <p:ph type="title"/>
          </p:nvPr>
        </p:nvSpPr>
        <p:spPr/>
        <p:txBody>
          <a:bodyPr>
            <a:normAutofit/>
          </a:bodyPr>
          <a:lstStyle/>
          <a:p>
            <a:r>
              <a:rPr lang="en-US" dirty="0"/>
              <a:t>Identification of conceptual classes: noun phrases identification </a:t>
            </a:r>
            <a:r>
              <a:rPr lang="pl-PL" dirty="0" err="1"/>
              <a:t>technique</a:t>
            </a:r>
            <a:endParaRPr lang="pl-PL" dirty="0"/>
          </a:p>
        </p:txBody>
      </p:sp>
      <p:sp>
        <p:nvSpPr>
          <p:cNvPr id="3" name="Symbol zastępczy zawartości 2">
            <a:extLst>
              <a:ext uri="{FF2B5EF4-FFF2-40B4-BE49-F238E27FC236}">
                <a16:creationId xmlns:a16="http://schemas.microsoft.com/office/drawing/2014/main" id="{703B869D-5A58-448B-92FD-BD232BE6F227}"/>
              </a:ext>
            </a:extLst>
          </p:cNvPr>
          <p:cNvSpPr>
            <a:spLocks noGrp="1"/>
          </p:cNvSpPr>
          <p:nvPr>
            <p:ph idx="1"/>
          </p:nvPr>
        </p:nvSpPr>
        <p:spPr/>
        <p:txBody>
          <a:bodyPr>
            <a:normAutofit lnSpcReduction="10000"/>
          </a:bodyPr>
          <a:lstStyle/>
          <a:p>
            <a:r>
              <a:rPr lang="en-US" dirty="0"/>
              <a:t>The technique is based on the identification of nouns and </a:t>
            </a:r>
            <a:r>
              <a:rPr lang="pl-PL" dirty="0" err="1"/>
              <a:t>noun</a:t>
            </a:r>
            <a:r>
              <a:rPr lang="pl-PL" dirty="0"/>
              <a:t>  </a:t>
            </a:r>
            <a:r>
              <a:rPr lang="en-US" dirty="0"/>
              <a:t>phrases in the textual </a:t>
            </a:r>
            <a:r>
              <a:rPr lang="pl-PL" dirty="0"/>
              <a:t>(</a:t>
            </a:r>
            <a:r>
              <a:rPr lang="pl-PL" dirty="0" err="1"/>
              <a:t>oral</a:t>
            </a:r>
            <a:r>
              <a:rPr lang="pl-PL" dirty="0"/>
              <a:t>) </a:t>
            </a:r>
            <a:r>
              <a:rPr lang="en-US" dirty="0"/>
              <a:t>descriptions of the </a:t>
            </a:r>
            <a:r>
              <a:rPr lang="pl-PL" dirty="0" err="1"/>
              <a:t>topic</a:t>
            </a:r>
            <a:r>
              <a:rPr lang="en-US" dirty="0"/>
              <a:t> and to treat them as candidates for conceptual classes and attributes.</a:t>
            </a:r>
          </a:p>
          <a:p>
            <a:r>
              <a:rPr lang="en-US" dirty="0"/>
              <a:t>The full description of the use cases is an excellent description of the </a:t>
            </a:r>
            <a:r>
              <a:rPr lang="pl-PL" dirty="0" err="1"/>
              <a:t>topic</a:t>
            </a:r>
            <a:r>
              <a:rPr lang="pl-PL" dirty="0"/>
              <a:t> </a:t>
            </a:r>
            <a:r>
              <a:rPr lang="en-US" dirty="0"/>
              <a:t>which can be used as a basis for this technique.</a:t>
            </a:r>
          </a:p>
          <a:p>
            <a:r>
              <a:rPr lang="en-US" dirty="0"/>
              <a:t>Because words in the language are ambiguous and different nouns (noun phrases) may mean the same concept</a:t>
            </a:r>
            <a:r>
              <a:rPr lang="pl-PL" dirty="0"/>
              <a:t>, </a:t>
            </a:r>
            <a:r>
              <a:rPr lang="pl-PL" dirty="0" err="1"/>
              <a:t>it</a:t>
            </a:r>
            <a:r>
              <a:rPr lang="en-US" dirty="0"/>
              <a:t> is not possible mechanical creation of noun-class assignments. This technique requires a lot of attention!</a:t>
            </a:r>
          </a:p>
          <a:p>
            <a:r>
              <a:rPr lang="en-US" dirty="0"/>
              <a:t>It is recommended that the technique of identifying noun phrases be used together with the technique of using a list of categories.</a:t>
            </a:r>
            <a:endParaRPr lang="pl-PL" dirty="0"/>
          </a:p>
        </p:txBody>
      </p:sp>
    </p:spTree>
    <p:extLst>
      <p:ext uri="{BB962C8B-B14F-4D97-AF65-F5344CB8AC3E}">
        <p14:creationId xmlns:p14="http://schemas.microsoft.com/office/powerpoint/2010/main" val="1079033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7BC5D3-C8BA-4802-8074-B4D7ADC46754}"/>
              </a:ext>
            </a:extLst>
          </p:cNvPr>
          <p:cNvSpPr>
            <a:spLocks noGrp="1"/>
          </p:cNvSpPr>
          <p:nvPr>
            <p:ph type="title"/>
          </p:nvPr>
        </p:nvSpPr>
        <p:spPr/>
        <p:txBody>
          <a:bodyPr/>
          <a:lstStyle/>
          <a:p>
            <a:r>
              <a:rPr lang="en-US" dirty="0"/>
              <a:t>Identification of conceptual classes:</a:t>
            </a:r>
            <a:br>
              <a:rPr lang="en-US" dirty="0"/>
            </a:br>
            <a:r>
              <a:rPr lang="en-US" dirty="0"/>
              <a:t>Example</a:t>
            </a:r>
            <a:r>
              <a:rPr lang="pl-PL" dirty="0"/>
              <a:t>:</a:t>
            </a:r>
            <a:r>
              <a:rPr lang="en-US" dirty="0"/>
              <a:t> </a:t>
            </a:r>
            <a:r>
              <a:rPr lang="en-US" dirty="0" err="1"/>
              <a:t>SalesSupport</a:t>
            </a:r>
            <a:endParaRPr lang="pl-PL" dirty="0"/>
          </a:p>
        </p:txBody>
      </p:sp>
      <p:sp>
        <p:nvSpPr>
          <p:cNvPr id="3" name="Symbol zastępczy zawartości 2">
            <a:extLst>
              <a:ext uri="{FF2B5EF4-FFF2-40B4-BE49-F238E27FC236}">
                <a16:creationId xmlns:a16="http://schemas.microsoft.com/office/drawing/2014/main" id="{1F38F078-A5A4-436D-BFD3-010D63565F8A}"/>
              </a:ext>
            </a:extLst>
          </p:cNvPr>
          <p:cNvSpPr>
            <a:spLocks noGrp="1"/>
          </p:cNvSpPr>
          <p:nvPr>
            <p:ph idx="1"/>
          </p:nvPr>
        </p:nvSpPr>
        <p:spPr/>
        <p:txBody>
          <a:bodyPr>
            <a:normAutofit fontScale="70000" lnSpcReduction="20000"/>
          </a:bodyPr>
          <a:lstStyle/>
          <a:p>
            <a:r>
              <a:rPr lang="en-US" dirty="0"/>
              <a:t>The use of category list and noun phrase identification techniques to </a:t>
            </a:r>
            <a:r>
              <a:rPr lang="en-US" dirty="0" err="1"/>
              <a:t>analyse</a:t>
            </a:r>
            <a:r>
              <a:rPr lang="en-US" dirty="0"/>
              <a:t> a use case Sales</a:t>
            </a:r>
            <a:r>
              <a:rPr lang="pl-PL" dirty="0"/>
              <a:t>S</a:t>
            </a:r>
            <a:r>
              <a:rPr lang="en-US" dirty="0" err="1"/>
              <a:t>upport</a:t>
            </a:r>
            <a:r>
              <a:rPr lang="en-US" dirty="0"/>
              <a:t> can lead to the identification of the following candidates for conceptual classes</a:t>
            </a:r>
            <a:r>
              <a:rPr lang="pl-PL" dirty="0"/>
              <a:t> </a:t>
            </a:r>
            <a:r>
              <a:rPr lang="en-US" dirty="0"/>
              <a:t>:</a:t>
            </a:r>
            <a:endParaRPr lang="pl-PL" dirty="0"/>
          </a:p>
          <a:p>
            <a:pPr marL="0" indent="0">
              <a:buNone/>
            </a:pPr>
            <a:endParaRPr lang="en-US" dirty="0"/>
          </a:p>
          <a:p>
            <a:endParaRPr lang="pl-PL" dirty="0"/>
          </a:p>
          <a:p>
            <a:endParaRPr lang="pl-PL" dirty="0"/>
          </a:p>
          <a:p>
            <a:endParaRPr lang="pl-PL" dirty="0"/>
          </a:p>
          <a:p>
            <a:r>
              <a:rPr lang="en-US" dirty="0"/>
              <a:t>There is no concept of a "correct" list!!!!! It is always a set of arbitrarily chosen terms by an analyst. However, using the same techniques, it </a:t>
            </a:r>
            <a:r>
              <a:rPr lang="pl-PL" dirty="0" err="1"/>
              <a:t>should</a:t>
            </a:r>
            <a:r>
              <a:rPr lang="en-US" dirty="0"/>
              <a:t> be obtained by various analysts from similar lists.</a:t>
            </a:r>
          </a:p>
          <a:p>
            <a:r>
              <a:rPr lang="en-US" dirty="0"/>
              <a:t>The problem with recognizing concepts </a:t>
            </a:r>
            <a:r>
              <a:rPr lang="pl-PL" dirty="0"/>
              <a:t>i</a:t>
            </a:r>
            <a:r>
              <a:rPr lang="en-US" dirty="0"/>
              <a:t>s important and introducing them to the model on the an example of a concept called Invoice:</a:t>
            </a:r>
          </a:p>
          <a:p>
            <a:pPr lvl="1"/>
            <a:r>
              <a:rPr lang="en-US" dirty="0"/>
              <a:t>Against: Repetition of information contained elsewhere in the model,</a:t>
            </a:r>
          </a:p>
          <a:p>
            <a:pPr lvl="1"/>
            <a:r>
              <a:rPr lang="pl-PL" dirty="0"/>
              <a:t>Pro</a:t>
            </a:r>
            <a:r>
              <a:rPr lang="en-US" dirty="0"/>
              <a:t>: needed for a possible return of the product.</a:t>
            </a:r>
          </a:p>
          <a:p>
            <a:r>
              <a:rPr lang="en-US" dirty="0"/>
              <a:t>Whether the concept is introduced or not</a:t>
            </a:r>
            <a:r>
              <a:rPr lang="pl-PL" dirty="0"/>
              <a:t>,</a:t>
            </a:r>
            <a:r>
              <a:rPr lang="en-US" dirty="0"/>
              <a:t> depends on iteration and whether the concept is relevant at this stage.</a:t>
            </a:r>
            <a:endParaRPr lang="pl-PL" dirty="0"/>
          </a:p>
        </p:txBody>
      </p:sp>
      <p:graphicFrame>
        <p:nvGraphicFramePr>
          <p:cNvPr id="4" name="Tabela 3">
            <a:extLst>
              <a:ext uri="{FF2B5EF4-FFF2-40B4-BE49-F238E27FC236}">
                <a16:creationId xmlns:a16="http://schemas.microsoft.com/office/drawing/2014/main" id="{67DB9495-7BB4-4B39-93F7-825F5B325A06}"/>
              </a:ext>
            </a:extLst>
          </p:cNvPr>
          <p:cNvGraphicFramePr>
            <a:graphicFrameLocks noGrp="1"/>
          </p:cNvGraphicFramePr>
          <p:nvPr>
            <p:extLst>
              <p:ext uri="{D42A27DB-BD31-4B8C-83A1-F6EECF244321}">
                <p14:modId xmlns:p14="http://schemas.microsoft.com/office/powerpoint/2010/main" val="290036271"/>
              </p:ext>
            </p:extLst>
          </p:nvPr>
        </p:nvGraphicFramePr>
        <p:xfrm>
          <a:off x="1779207" y="2441100"/>
          <a:ext cx="8115068" cy="1121704"/>
        </p:xfrm>
        <a:graphic>
          <a:graphicData uri="http://schemas.openxmlformats.org/drawingml/2006/table">
            <a:tbl>
              <a:tblPr>
                <a:tableStyleId>{5C22544A-7EE6-4342-B048-85BDC9FD1C3A}</a:tableStyleId>
              </a:tblPr>
              <a:tblGrid>
                <a:gridCol w="2028767">
                  <a:extLst>
                    <a:ext uri="{9D8B030D-6E8A-4147-A177-3AD203B41FA5}">
                      <a16:colId xmlns:a16="http://schemas.microsoft.com/office/drawing/2014/main" val="1086555805"/>
                    </a:ext>
                  </a:extLst>
                </a:gridCol>
                <a:gridCol w="2028767">
                  <a:extLst>
                    <a:ext uri="{9D8B030D-6E8A-4147-A177-3AD203B41FA5}">
                      <a16:colId xmlns:a16="http://schemas.microsoft.com/office/drawing/2014/main" val="2399787811"/>
                    </a:ext>
                  </a:extLst>
                </a:gridCol>
                <a:gridCol w="2028767">
                  <a:extLst>
                    <a:ext uri="{9D8B030D-6E8A-4147-A177-3AD203B41FA5}">
                      <a16:colId xmlns:a16="http://schemas.microsoft.com/office/drawing/2014/main" val="1967895347"/>
                    </a:ext>
                  </a:extLst>
                </a:gridCol>
                <a:gridCol w="2028767">
                  <a:extLst>
                    <a:ext uri="{9D8B030D-6E8A-4147-A177-3AD203B41FA5}">
                      <a16:colId xmlns:a16="http://schemas.microsoft.com/office/drawing/2014/main" val="3216755680"/>
                    </a:ext>
                  </a:extLst>
                </a:gridCol>
              </a:tblGrid>
              <a:tr h="377972">
                <a:tc>
                  <a:txBody>
                    <a:bodyPr/>
                    <a:lstStyle/>
                    <a:p>
                      <a:pPr algn="ctr"/>
                      <a:r>
                        <a:rPr lang="en-US" dirty="0"/>
                        <a:t>Cashier</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Customer</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Manager</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l-PL" dirty="0"/>
                        <a:t>Sale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634300"/>
                  </a:ext>
                </a:extLst>
              </a:tr>
              <a:tr h="377972">
                <a:tc>
                  <a:txBody>
                    <a:bodyPr/>
                    <a:lstStyle/>
                    <a:p>
                      <a:pPr algn="ctr"/>
                      <a:r>
                        <a:rPr lang="en-US" dirty="0"/>
                        <a:t>Product</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err="1"/>
                        <a:t>ProductDescription</a:t>
                      </a:r>
                      <a:r>
                        <a:rPr lang="en-US" dirty="0"/>
                        <a:t> </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Sales</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l-PL" dirty="0" err="1"/>
                        <a:t>Item</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9850811"/>
                  </a:ext>
                </a:extLst>
              </a:tr>
              <a:tr h="233910">
                <a:tc>
                  <a:txBody>
                    <a:bodyPr/>
                    <a:lstStyle/>
                    <a:p>
                      <a:pPr algn="ctr"/>
                      <a:r>
                        <a:rPr lang="en-US" dirty="0"/>
                        <a:t>Payment</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Cash</a:t>
                      </a:r>
                      <a:r>
                        <a:rPr lang="pl-PL" dirty="0"/>
                        <a:t>R</a:t>
                      </a:r>
                      <a:r>
                        <a:rPr lang="en-US" dirty="0" err="1"/>
                        <a:t>egister</a:t>
                      </a:r>
                      <a:r>
                        <a:rPr lang="en-US" dirty="0"/>
                        <a:t> </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a:t>ProductCatalogue</a:t>
                      </a:r>
                      <a:r>
                        <a:rPr lang="en-US" dirty="0"/>
                        <a:t> </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l-PL" dirty="0"/>
                        <a:t>Shop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3229087"/>
                  </a:ext>
                </a:extLst>
              </a:tr>
            </a:tbl>
          </a:graphicData>
        </a:graphic>
      </p:graphicFrame>
    </p:spTree>
    <p:extLst>
      <p:ext uri="{BB962C8B-B14F-4D97-AF65-F5344CB8AC3E}">
        <p14:creationId xmlns:p14="http://schemas.microsoft.com/office/powerpoint/2010/main" val="387281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223FA-AC71-4052-B68E-23D67CC54FBB}"/>
              </a:ext>
            </a:extLst>
          </p:cNvPr>
          <p:cNvSpPr>
            <a:spLocks noGrp="1"/>
          </p:cNvSpPr>
          <p:nvPr>
            <p:ph type="title"/>
          </p:nvPr>
        </p:nvSpPr>
        <p:spPr/>
        <p:txBody>
          <a:bodyPr/>
          <a:lstStyle/>
          <a:p>
            <a:r>
              <a:rPr lang="pl-PL" dirty="0" err="1"/>
              <a:t>Domain</a:t>
            </a:r>
            <a:r>
              <a:rPr lang="pl-PL" dirty="0"/>
              <a:t> model </a:t>
            </a:r>
            <a:r>
              <a:rPr lang="pl-PL" dirty="0" err="1"/>
              <a:t>creation</a:t>
            </a:r>
            <a:r>
              <a:rPr lang="pl-PL" dirty="0"/>
              <a:t>: </a:t>
            </a:r>
            <a:r>
              <a:rPr lang="pl-PL" dirty="0" err="1"/>
              <a:t>recommended</a:t>
            </a:r>
            <a:r>
              <a:rPr lang="pl-PL" dirty="0"/>
              <a:t> </a:t>
            </a:r>
            <a:r>
              <a:rPr lang="pl-PL" dirty="0" err="1"/>
              <a:t>steps</a:t>
            </a:r>
            <a:endParaRPr lang="pl-PL" dirty="0"/>
          </a:p>
        </p:txBody>
      </p:sp>
      <p:sp>
        <p:nvSpPr>
          <p:cNvPr id="3" name="Symbol zastępczy zawartości 2">
            <a:extLst>
              <a:ext uri="{FF2B5EF4-FFF2-40B4-BE49-F238E27FC236}">
                <a16:creationId xmlns:a16="http://schemas.microsoft.com/office/drawing/2014/main" id="{A099A1BF-1BF0-46F9-AF34-9C57BCEABA8B}"/>
              </a:ext>
            </a:extLst>
          </p:cNvPr>
          <p:cNvSpPr>
            <a:spLocks noGrp="1"/>
          </p:cNvSpPr>
          <p:nvPr>
            <p:ph idx="1"/>
          </p:nvPr>
        </p:nvSpPr>
        <p:spPr/>
        <p:txBody>
          <a:bodyPr/>
          <a:lstStyle/>
          <a:p>
            <a:r>
              <a:rPr lang="en-US" dirty="0"/>
              <a:t>Step 1: Create a list of candidates for conceptual classes using the category list technique and the noun phrase identification technique based on the currently </a:t>
            </a:r>
            <a:r>
              <a:rPr lang="en-US" dirty="0" err="1"/>
              <a:t>considerat</a:t>
            </a:r>
            <a:r>
              <a:rPr lang="pl-PL" dirty="0" err="1"/>
              <a:t>ed</a:t>
            </a:r>
            <a:r>
              <a:rPr lang="en-US" dirty="0"/>
              <a:t> part of the requirements for the system.</a:t>
            </a:r>
          </a:p>
          <a:p>
            <a:r>
              <a:rPr lang="en-US" dirty="0"/>
              <a:t>Step 2: Save the results in the diagram.</a:t>
            </a:r>
          </a:p>
          <a:p>
            <a:r>
              <a:rPr lang="en-US" dirty="0"/>
              <a:t>Step 3: Add the associations needed to describe the relationships between the concepts.</a:t>
            </a:r>
          </a:p>
          <a:p>
            <a:r>
              <a:rPr lang="en-US" dirty="0"/>
              <a:t>Step 4: Add the attributes necessary to record the information obtained from the requirements analysis.</a:t>
            </a:r>
            <a:endParaRPr lang="pl-PL" dirty="0"/>
          </a:p>
        </p:txBody>
      </p:sp>
    </p:spTree>
    <p:extLst>
      <p:ext uri="{BB962C8B-B14F-4D97-AF65-F5344CB8AC3E}">
        <p14:creationId xmlns:p14="http://schemas.microsoft.com/office/powerpoint/2010/main" val="422833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A45232-13BA-480A-A3B7-5BBA0D9D8FB4}"/>
              </a:ext>
            </a:extLst>
          </p:cNvPr>
          <p:cNvSpPr>
            <a:spLocks noGrp="1"/>
          </p:cNvSpPr>
          <p:nvPr>
            <p:ph type="title"/>
          </p:nvPr>
        </p:nvSpPr>
        <p:spPr/>
        <p:txBody>
          <a:bodyPr/>
          <a:lstStyle/>
          <a:p>
            <a:r>
              <a:rPr lang="pl-PL" dirty="0" err="1"/>
              <a:t>Domain</a:t>
            </a:r>
            <a:r>
              <a:rPr lang="pl-PL" dirty="0"/>
              <a:t> model: </a:t>
            </a:r>
            <a:r>
              <a:rPr lang="en-US" dirty="0"/>
              <a:t>strategy for knowledge dictionary</a:t>
            </a:r>
            <a:r>
              <a:rPr lang="pl-PL" dirty="0"/>
              <a:t> </a:t>
            </a:r>
            <a:r>
              <a:rPr lang="pl-PL" dirty="0" err="1"/>
              <a:t>use</a:t>
            </a:r>
            <a:r>
              <a:rPr lang="pl-PL" dirty="0"/>
              <a:t> (</a:t>
            </a:r>
            <a:r>
              <a:rPr lang="en-US" dirty="0"/>
              <a:t>cartographer's strategy</a:t>
            </a:r>
            <a:r>
              <a:rPr lang="pl-PL" dirty="0"/>
              <a:t>)</a:t>
            </a:r>
          </a:p>
        </p:txBody>
      </p:sp>
      <p:sp>
        <p:nvSpPr>
          <p:cNvPr id="3" name="Symbol zastępczy zawartości 2">
            <a:extLst>
              <a:ext uri="{FF2B5EF4-FFF2-40B4-BE49-F238E27FC236}">
                <a16:creationId xmlns:a16="http://schemas.microsoft.com/office/drawing/2014/main" id="{D59275DB-3AB8-4AFE-AAD4-E3B847357701}"/>
              </a:ext>
            </a:extLst>
          </p:cNvPr>
          <p:cNvSpPr>
            <a:spLocks noGrp="1"/>
          </p:cNvSpPr>
          <p:nvPr>
            <p:ph idx="1"/>
          </p:nvPr>
        </p:nvSpPr>
        <p:spPr/>
        <p:txBody>
          <a:bodyPr>
            <a:normAutofit/>
          </a:bodyPr>
          <a:lstStyle/>
          <a:p>
            <a:r>
              <a:rPr lang="en-US" dirty="0"/>
              <a:t>In creating a </a:t>
            </a:r>
            <a:r>
              <a:rPr lang="pl-PL" dirty="0" err="1"/>
              <a:t>domain</a:t>
            </a:r>
            <a:r>
              <a:rPr lang="pl-PL" dirty="0"/>
              <a:t> </a:t>
            </a:r>
            <a:r>
              <a:rPr lang="en-US" dirty="0"/>
              <a:t>model of knowledge (cartographer's strategy, or a strategy for using a dictionary of knowledge):</a:t>
            </a:r>
          </a:p>
          <a:p>
            <a:pPr lvl="1"/>
            <a:r>
              <a:rPr lang="en-US" dirty="0"/>
              <a:t>Use the vocabulary of the </a:t>
            </a:r>
            <a:r>
              <a:rPr lang="pl-PL" dirty="0" err="1"/>
              <a:t>topic</a:t>
            </a:r>
            <a:r>
              <a:rPr lang="en-US" dirty="0"/>
              <a:t> when naming classes and attributes. For example, when modelling a library, we use the terms Lender and Librarian to describe the terms Client and Library Service Employee.</a:t>
            </a:r>
          </a:p>
          <a:p>
            <a:pPr lvl="1"/>
            <a:r>
              <a:rPr lang="en-US" dirty="0"/>
              <a:t>Remove conceptual classes from the model that are considered irrelevant from the point of view of the requirements for the system at a given stage of its creation. For example, let's exclude from the model the terms Pen and Advertisement as irrelevant from the point of view of the system requirements.</a:t>
            </a:r>
          </a:p>
          <a:p>
            <a:pPr lvl="1"/>
            <a:r>
              <a:rPr lang="en-US" dirty="0"/>
              <a:t>Do not introduce to the model entities that are not present in the discussed field.</a:t>
            </a:r>
            <a:endParaRPr lang="pl-PL" dirty="0"/>
          </a:p>
        </p:txBody>
      </p:sp>
    </p:spTree>
    <p:extLst>
      <p:ext uri="{BB962C8B-B14F-4D97-AF65-F5344CB8AC3E}">
        <p14:creationId xmlns:p14="http://schemas.microsoft.com/office/powerpoint/2010/main" val="250449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D23431-A302-440E-9EA2-01B82A7EA4D5}"/>
              </a:ext>
            </a:extLst>
          </p:cNvPr>
          <p:cNvSpPr>
            <a:spLocks noGrp="1"/>
          </p:cNvSpPr>
          <p:nvPr>
            <p:ph type="title"/>
          </p:nvPr>
        </p:nvSpPr>
        <p:spPr/>
        <p:txBody>
          <a:bodyPr/>
          <a:lstStyle/>
          <a:p>
            <a:r>
              <a:rPr lang="pl-PL" dirty="0" err="1"/>
              <a:t>Domain</a:t>
            </a:r>
            <a:r>
              <a:rPr lang="pl-PL" dirty="0"/>
              <a:t> model </a:t>
            </a:r>
            <a:r>
              <a:rPr lang="pl-PL" dirty="0" err="1"/>
              <a:t>creation</a:t>
            </a:r>
            <a:r>
              <a:rPr lang="pl-PL" dirty="0"/>
              <a:t>: </a:t>
            </a:r>
            <a:r>
              <a:rPr lang="pl-PL" dirty="0" err="1"/>
              <a:t>misktakes</a:t>
            </a:r>
            <a:endParaRPr lang="pl-PL" dirty="0"/>
          </a:p>
        </p:txBody>
      </p:sp>
      <p:sp>
        <p:nvSpPr>
          <p:cNvPr id="3" name="Symbol zastępczy zawartości 2">
            <a:extLst>
              <a:ext uri="{FF2B5EF4-FFF2-40B4-BE49-F238E27FC236}">
                <a16:creationId xmlns:a16="http://schemas.microsoft.com/office/drawing/2014/main" id="{76C686F0-3E5D-45BE-9D92-601BFE0948A1}"/>
              </a:ext>
            </a:extLst>
          </p:cNvPr>
          <p:cNvSpPr>
            <a:spLocks noGrp="1"/>
          </p:cNvSpPr>
          <p:nvPr>
            <p:ph idx="1"/>
          </p:nvPr>
        </p:nvSpPr>
        <p:spPr/>
        <p:txBody>
          <a:bodyPr/>
          <a:lstStyle/>
          <a:p>
            <a:r>
              <a:rPr lang="en-US" dirty="0"/>
              <a:t>A common </a:t>
            </a:r>
            <a:r>
              <a:rPr lang="pl-PL" dirty="0" err="1"/>
              <a:t>mistake</a:t>
            </a:r>
            <a:r>
              <a:rPr lang="en-US" dirty="0"/>
              <a:t> is representing existence as an attribute instead of a conceptual class. In order to eliminate this problem, it is recommended to use a rule:</a:t>
            </a:r>
          </a:p>
          <a:p>
            <a:pPr lvl="1"/>
            <a:r>
              <a:rPr lang="en-US" dirty="0"/>
              <a:t>If we do not think of a potential conceptual class X as a number or text in the real world, then X is probably a conceptual class, not an attribute.</a:t>
            </a:r>
          </a:p>
          <a:p>
            <a:r>
              <a:rPr lang="en-US" dirty="0"/>
              <a:t>In case of doubt, in most cases we introduce an independent conceptual class.</a:t>
            </a:r>
            <a:endParaRPr lang="pl-PL" dirty="0"/>
          </a:p>
        </p:txBody>
      </p:sp>
    </p:spTree>
    <p:extLst>
      <p:ext uri="{BB962C8B-B14F-4D97-AF65-F5344CB8AC3E}">
        <p14:creationId xmlns:p14="http://schemas.microsoft.com/office/powerpoint/2010/main" val="4039287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440A48-2E70-45BC-9BBE-930BEC74AB53}"/>
              </a:ext>
            </a:extLst>
          </p:cNvPr>
          <p:cNvSpPr>
            <a:spLocks noGrp="1"/>
          </p:cNvSpPr>
          <p:nvPr>
            <p:ph type="title"/>
          </p:nvPr>
        </p:nvSpPr>
        <p:spPr/>
        <p:txBody>
          <a:bodyPr/>
          <a:lstStyle/>
          <a:p>
            <a:r>
              <a:rPr lang="pl-PL" dirty="0" err="1"/>
              <a:t>Domain</a:t>
            </a:r>
            <a:r>
              <a:rPr lang="pl-PL" dirty="0"/>
              <a:t> model </a:t>
            </a:r>
            <a:r>
              <a:rPr lang="pl-PL" dirty="0" err="1"/>
              <a:t>creation</a:t>
            </a:r>
            <a:r>
              <a:rPr lang="pl-PL" dirty="0"/>
              <a:t>: „</a:t>
            </a:r>
            <a:r>
              <a:rPr lang="pl-PL" dirty="0" err="1"/>
              <a:t>unreal</a:t>
            </a:r>
            <a:r>
              <a:rPr lang="pl-PL" dirty="0"/>
              <a:t> </a:t>
            </a:r>
            <a:r>
              <a:rPr lang="pl-PL" dirty="0" err="1"/>
              <a:t>world</a:t>
            </a:r>
            <a:r>
              <a:rPr lang="pl-PL" dirty="0"/>
              <a:t>” modeling</a:t>
            </a:r>
          </a:p>
        </p:txBody>
      </p:sp>
      <p:sp>
        <p:nvSpPr>
          <p:cNvPr id="3" name="Symbol zastępczy zawartości 2">
            <a:extLst>
              <a:ext uri="{FF2B5EF4-FFF2-40B4-BE49-F238E27FC236}">
                <a16:creationId xmlns:a16="http://schemas.microsoft.com/office/drawing/2014/main" id="{631A1ADD-14F6-4B80-931B-B4F54AA81D00}"/>
              </a:ext>
            </a:extLst>
          </p:cNvPr>
          <p:cNvSpPr>
            <a:spLocks noGrp="1"/>
          </p:cNvSpPr>
          <p:nvPr>
            <p:ph idx="1"/>
          </p:nvPr>
        </p:nvSpPr>
        <p:spPr/>
        <p:txBody>
          <a:bodyPr/>
          <a:lstStyle/>
          <a:p>
            <a:r>
              <a:rPr lang="en-US" dirty="0"/>
              <a:t>Many IT systems concern fields that have no direct connection with the real world, e.g. software developed in telecommunications.</a:t>
            </a:r>
          </a:p>
          <a:p>
            <a:r>
              <a:rPr lang="en-US" dirty="0"/>
              <a:t>For such applications it is possible to create </a:t>
            </a:r>
            <a:r>
              <a:rPr lang="pl-PL" dirty="0" err="1"/>
              <a:t>domain</a:t>
            </a:r>
            <a:r>
              <a:rPr lang="pl-PL" dirty="0"/>
              <a:t> </a:t>
            </a:r>
            <a:r>
              <a:rPr lang="en-US" dirty="0"/>
              <a:t>models of knowledge, but this requires a high level of abstraction and use analogies from fields for which modelling has already been done.</a:t>
            </a:r>
          </a:p>
          <a:p>
            <a:r>
              <a:rPr lang="en-US" dirty="0"/>
              <a:t>For example, in telecommunications</a:t>
            </a:r>
            <a:r>
              <a:rPr lang="pl-PL" dirty="0"/>
              <a:t> </a:t>
            </a:r>
            <a:r>
              <a:rPr lang="pl-PL" dirty="0" err="1"/>
              <a:t>topics</a:t>
            </a:r>
            <a:r>
              <a:rPr lang="en-US" dirty="0"/>
              <a:t>, the terms Message, Connection, Port, Dialogue, Road, Protocol can be used.</a:t>
            </a:r>
            <a:endParaRPr lang="pl-PL" dirty="0"/>
          </a:p>
        </p:txBody>
      </p:sp>
    </p:spTree>
    <p:extLst>
      <p:ext uri="{BB962C8B-B14F-4D97-AF65-F5344CB8AC3E}">
        <p14:creationId xmlns:p14="http://schemas.microsoft.com/office/powerpoint/2010/main" val="2214631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5FAE-FA3A-41F9-90D8-2245C06E4F89}"/>
              </a:ext>
            </a:extLst>
          </p:cNvPr>
          <p:cNvSpPr>
            <a:spLocks noGrp="1"/>
          </p:cNvSpPr>
          <p:nvPr>
            <p:ph type="title"/>
          </p:nvPr>
        </p:nvSpPr>
        <p:spPr/>
        <p:txBody>
          <a:bodyPr/>
          <a:lstStyle/>
          <a:p>
            <a:r>
              <a:rPr lang="pl-PL" dirty="0" err="1"/>
              <a:t>Reducing</a:t>
            </a:r>
            <a:r>
              <a:rPr lang="pl-PL" dirty="0"/>
              <a:t> the </a:t>
            </a:r>
            <a:r>
              <a:rPr lang="pl-PL" dirty="0" err="1"/>
              <a:t>representation</a:t>
            </a:r>
            <a:r>
              <a:rPr lang="pl-PL" dirty="0"/>
              <a:t> gap</a:t>
            </a:r>
          </a:p>
        </p:txBody>
      </p:sp>
      <p:sp>
        <p:nvSpPr>
          <p:cNvPr id="3" name="Symbol zastępczy zawartości 2">
            <a:extLst>
              <a:ext uri="{FF2B5EF4-FFF2-40B4-BE49-F238E27FC236}">
                <a16:creationId xmlns:a16="http://schemas.microsoft.com/office/drawing/2014/main" id="{6107194A-2ADB-4775-B5BE-B31DCBAF8E36}"/>
              </a:ext>
            </a:extLst>
          </p:cNvPr>
          <p:cNvSpPr>
            <a:spLocks noGrp="1"/>
          </p:cNvSpPr>
          <p:nvPr>
            <p:ph idx="1"/>
          </p:nvPr>
        </p:nvSpPr>
        <p:spPr/>
        <p:txBody>
          <a:bodyPr>
            <a:normAutofit fontScale="92500"/>
          </a:bodyPr>
          <a:lstStyle/>
          <a:p>
            <a:r>
              <a:rPr lang="en-US" dirty="0"/>
              <a:t>The </a:t>
            </a:r>
            <a:r>
              <a:rPr lang="pl-PL" dirty="0" err="1"/>
              <a:t>domain</a:t>
            </a:r>
            <a:r>
              <a:rPr lang="pl-PL" dirty="0"/>
              <a:t> </a:t>
            </a:r>
            <a:r>
              <a:rPr lang="en-US" dirty="0"/>
              <a:t>model provides us with a visual representation of a dictionary. We should draw on the model of this dictionary inspiration for naming programming entities during the phase design and implementation.</a:t>
            </a:r>
          </a:p>
          <a:p>
            <a:r>
              <a:rPr lang="en-US" dirty="0"/>
              <a:t>Such an approach allows to reduce the representation gap (gap semantic) between our (i.e. analyst) model and its representation in a specific </a:t>
            </a:r>
            <a:r>
              <a:rPr lang="pl-PL" dirty="0" err="1"/>
              <a:t>topic</a:t>
            </a:r>
            <a:r>
              <a:rPr lang="en-US" dirty="0"/>
              <a:t>, and its representation in a specific </a:t>
            </a:r>
            <a:r>
              <a:rPr lang="pl-PL" dirty="0" err="1"/>
              <a:t>topic</a:t>
            </a:r>
            <a:r>
              <a:rPr lang="pl-PL" dirty="0"/>
              <a:t> –</a:t>
            </a:r>
            <a:r>
              <a:rPr lang="en-US" dirty="0"/>
              <a:t> an IT solution.</a:t>
            </a:r>
          </a:p>
          <a:p>
            <a:r>
              <a:rPr lang="en-US" dirty="0"/>
              <a:t>At the level of the </a:t>
            </a:r>
            <a:r>
              <a:rPr lang="pl-PL" dirty="0" err="1"/>
              <a:t>domain</a:t>
            </a:r>
            <a:r>
              <a:rPr lang="pl-PL" dirty="0"/>
              <a:t> </a:t>
            </a:r>
            <a:r>
              <a:rPr lang="en-US" dirty="0"/>
              <a:t>model we use certain concepts (e.g. Sales), at the level of entity design Programming (Sales class). They are not the same entities, but the second being was created by being inspired by the first.</a:t>
            </a:r>
          </a:p>
          <a:p>
            <a:r>
              <a:rPr lang="en-US" dirty="0"/>
              <a:t>This is one of the main advantages of the object-oriented approach!!!!</a:t>
            </a:r>
            <a:endParaRPr lang="pl-PL" dirty="0"/>
          </a:p>
        </p:txBody>
      </p:sp>
    </p:spTree>
    <p:extLst>
      <p:ext uri="{BB962C8B-B14F-4D97-AF65-F5344CB8AC3E}">
        <p14:creationId xmlns:p14="http://schemas.microsoft.com/office/powerpoint/2010/main" val="2206040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98DE53-E07B-4635-BE83-D92BEE184E12}"/>
              </a:ext>
            </a:extLst>
          </p:cNvPr>
          <p:cNvSpPr>
            <a:spLocks noGrp="1"/>
          </p:cNvSpPr>
          <p:nvPr>
            <p:ph type="title"/>
          </p:nvPr>
        </p:nvSpPr>
        <p:spPr>
          <a:xfrm>
            <a:off x="838200" y="299811"/>
            <a:ext cx="10515600" cy="1325563"/>
          </a:xfrm>
        </p:spPr>
        <p:txBody>
          <a:bodyPr/>
          <a:lstStyle/>
          <a:p>
            <a:r>
              <a:rPr lang="pl-PL" dirty="0" err="1"/>
              <a:t>Example</a:t>
            </a:r>
            <a:r>
              <a:rPr lang="pl-PL" dirty="0"/>
              <a:t> of </a:t>
            </a:r>
            <a:r>
              <a:rPr lang="pl-PL" dirty="0" err="1"/>
              <a:t>domain</a:t>
            </a:r>
            <a:r>
              <a:rPr lang="pl-PL" dirty="0"/>
              <a:t> model </a:t>
            </a:r>
            <a:r>
              <a:rPr lang="pl-PL" dirty="0" err="1"/>
              <a:t>phase</a:t>
            </a:r>
            <a:r>
              <a:rPr lang="pl-PL" dirty="0"/>
              <a:t>	</a:t>
            </a:r>
          </a:p>
        </p:txBody>
      </p:sp>
      <p:pic>
        <p:nvPicPr>
          <p:cNvPr id="4" name="Symbol zastępczy zawartości 3">
            <a:extLst>
              <a:ext uri="{FF2B5EF4-FFF2-40B4-BE49-F238E27FC236}">
                <a16:creationId xmlns:a16="http://schemas.microsoft.com/office/drawing/2014/main" id="{2C9EA185-B1E6-47DA-829C-9D46F90034CD}"/>
              </a:ext>
            </a:extLst>
          </p:cNvPr>
          <p:cNvPicPr>
            <a:picLocks noGrp="1" noChangeAspect="1"/>
          </p:cNvPicPr>
          <p:nvPr>
            <p:ph idx="1"/>
          </p:nvPr>
        </p:nvPicPr>
        <p:blipFill>
          <a:blip r:embed="rId2"/>
          <a:stretch>
            <a:fillRect/>
          </a:stretch>
        </p:blipFill>
        <p:spPr>
          <a:xfrm>
            <a:off x="2376014" y="1719944"/>
            <a:ext cx="6918750" cy="4243052"/>
          </a:xfrm>
          <a:prstGeom prst="rect">
            <a:avLst/>
          </a:prstGeom>
        </p:spPr>
      </p:pic>
    </p:spTree>
    <p:extLst>
      <p:ext uri="{BB962C8B-B14F-4D97-AF65-F5344CB8AC3E}">
        <p14:creationId xmlns:p14="http://schemas.microsoft.com/office/powerpoint/2010/main" val="363978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Symbol zastępczy zawartości 3">
            <a:extLst>
              <a:ext uri="{FF2B5EF4-FFF2-40B4-BE49-F238E27FC236}">
                <a16:creationId xmlns:a16="http://schemas.microsoft.com/office/drawing/2014/main" id="{6506706D-4DAF-478C-A487-C55B5305688C}"/>
              </a:ext>
            </a:extLst>
          </p:cNvPr>
          <p:cNvPicPr>
            <a:picLocks noGrp="1" noChangeAspect="1"/>
          </p:cNvPicPr>
          <p:nvPr>
            <p:ph idx="1"/>
          </p:nvPr>
        </p:nvPicPr>
        <p:blipFill>
          <a:blip r:embed="rId2"/>
          <a:stretch>
            <a:fillRect/>
          </a:stretch>
        </p:blipFill>
        <p:spPr>
          <a:xfrm>
            <a:off x="2478402" y="235504"/>
            <a:ext cx="7235195" cy="4359204"/>
          </a:xfrm>
          <a:prstGeom prst="rect">
            <a:avLst/>
          </a:prstGeom>
        </p:spPr>
      </p:pic>
      <p:sp>
        <p:nvSpPr>
          <p:cNvPr id="5" name="pole tekstowe 4">
            <a:extLst>
              <a:ext uri="{FF2B5EF4-FFF2-40B4-BE49-F238E27FC236}">
                <a16:creationId xmlns:a16="http://schemas.microsoft.com/office/drawing/2014/main" id="{4B447ECC-CDFE-4B50-965B-E163F9F098CE}"/>
              </a:ext>
            </a:extLst>
          </p:cNvPr>
          <p:cNvSpPr txBox="1"/>
          <p:nvPr/>
        </p:nvSpPr>
        <p:spPr>
          <a:xfrm>
            <a:off x="1223890" y="4909624"/>
            <a:ext cx="9791783" cy="923330"/>
          </a:xfrm>
          <a:prstGeom prst="rect">
            <a:avLst/>
          </a:prstGeom>
          <a:noFill/>
        </p:spPr>
        <p:txBody>
          <a:bodyPr wrap="none" rtlCol="0">
            <a:spAutoFit/>
          </a:bodyPr>
          <a:lstStyle/>
          <a:p>
            <a:pPr algn="ctr"/>
            <a:r>
              <a:rPr lang="pl-PL" dirty="0"/>
              <a:t>I </a:t>
            </a:r>
            <a:r>
              <a:rPr lang="pl-PL" dirty="0" err="1"/>
              <a:t>don’t</a:t>
            </a:r>
            <a:r>
              <a:rPr lang="pl-PL" dirty="0"/>
              <a:t> </a:t>
            </a:r>
            <a:r>
              <a:rPr lang="pl-PL" dirty="0" err="1"/>
              <a:t>know</a:t>
            </a:r>
            <a:r>
              <a:rPr lang="pl-PL" dirty="0"/>
              <a:t> </a:t>
            </a:r>
            <a:r>
              <a:rPr lang="pl-PL" dirty="0" err="1"/>
              <a:t>if</a:t>
            </a:r>
            <a:r>
              <a:rPr lang="pl-PL" dirty="0"/>
              <a:t> </a:t>
            </a:r>
            <a:r>
              <a:rPr lang="pl-PL" dirty="0" err="1"/>
              <a:t>you</a:t>
            </a:r>
            <a:r>
              <a:rPr lang="pl-PL" dirty="0"/>
              <a:t> </a:t>
            </a:r>
            <a:r>
              <a:rPr lang="pl-PL" dirty="0" err="1"/>
              <a:t>hear</a:t>
            </a:r>
            <a:r>
              <a:rPr lang="pl-PL" dirty="0"/>
              <a:t> </a:t>
            </a:r>
            <a:r>
              <a:rPr lang="pl-PL" dirty="0" err="1"/>
              <a:t>about</a:t>
            </a:r>
            <a:r>
              <a:rPr lang="pl-PL" dirty="0"/>
              <a:t> the </a:t>
            </a:r>
            <a:r>
              <a:rPr lang="pl-PL" dirty="0" err="1"/>
              <a:t>technique</a:t>
            </a:r>
            <a:r>
              <a:rPr lang="pl-PL" dirty="0"/>
              <a:t> </a:t>
            </a:r>
            <a:r>
              <a:rPr lang="pl-PL" dirty="0" err="1"/>
              <a:t>called</a:t>
            </a:r>
            <a:r>
              <a:rPr lang="pl-PL" dirty="0"/>
              <a:t> </a:t>
            </a:r>
            <a:r>
              <a:rPr lang="pl-PL" dirty="0" err="1"/>
              <a:t>object-oriented</a:t>
            </a:r>
            <a:r>
              <a:rPr lang="pl-PL" dirty="0"/>
              <a:t> </a:t>
            </a:r>
            <a:r>
              <a:rPr lang="pl-PL" dirty="0" err="1"/>
              <a:t>programming</a:t>
            </a:r>
            <a:r>
              <a:rPr lang="pl-PL" dirty="0"/>
              <a:t>. </a:t>
            </a:r>
          </a:p>
          <a:p>
            <a:endParaRPr lang="pl-PL" dirty="0"/>
          </a:p>
          <a:p>
            <a:pPr algn="ctr"/>
            <a:r>
              <a:rPr lang="pl-PL" dirty="0" err="1"/>
              <a:t>Basicly</a:t>
            </a:r>
            <a:r>
              <a:rPr lang="pl-PL" dirty="0"/>
              <a:t> </a:t>
            </a:r>
            <a:r>
              <a:rPr lang="pl-PL" dirty="0" err="1"/>
              <a:t>it</a:t>
            </a:r>
            <a:r>
              <a:rPr lang="pl-PL" dirty="0"/>
              <a:t> </a:t>
            </a:r>
            <a:r>
              <a:rPr lang="pl-PL" dirty="0" err="1"/>
              <a:t>is</a:t>
            </a:r>
            <a:r>
              <a:rPr lang="pl-PL" dirty="0"/>
              <a:t> </a:t>
            </a:r>
            <a:r>
              <a:rPr lang="pl-PL" dirty="0" err="1"/>
              <a:t>about</a:t>
            </a:r>
            <a:r>
              <a:rPr lang="pl-PL" dirty="0"/>
              <a:t> </a:t>
            </a:r>
            <a:r>
              <a:rPr lang="pl-PL" dirty="0" err="1"/>
              <a:t>that</a:t>
            </a:r>
            <a:r>
              <a:rPr lang="pl-PL" dirty="0"/>
              <a:t> </a:t>
            </a:r>
            <a:r>
              <a:rPr lang="pl-PL" dirty="0" err="1"/>
              <a:t>there</a:t>
            </a:r>
            <a:r>
              <a:rPr lang="pl-PL" dirty="0"/>
              <a:t> </a:t>
            </a:r>
            <a:r>
              <a:rPr lang="pl-PL" dirty="0" err="1"/>
              <a:t>are</a:t>
            </a:r>
            <a:r>
              <a:rPr lang="pl-PL" dirty="0"/>
              <a:t> </a:t>
            </a:r>
            <a:r>
              <a:rPr lang="pl-PL" dirty="0" err="1"/>
              <a:t>some</a:t>
            </a:r>
            <a:r>
              <a:rPr lang="pl-PL" dirty="0"/>
              <a:t> </a:t>
            </a:r>
            <a:r>
              <a:rPr lang="pl-PL" dirty="0" err="1"/>
              <a:t>objects</a:t>
            </a:r>
            <a:r>
              <a:rPr lang="pl-PL" dirty="0"/>
              <a:t> </a:t>
            </a:r>
            <a:r>
              <a:rPr lang="en-US" dirty="0"/>
              <a:t>around us</a:t>
            </a:r>
            <a:r>
              <a:rPr lang="pl-PL" dirty="0"/>
              <a:t> </a:t>
            </a:r>
            <a:r>
              <a:rPr lang="pl-PL" dirty="0" err="1"/>
              <a:t>that</a:t>
            </a:r>
            <a:r>
              <a:rPr lang="en-US" dirty="0"/>
              <a:t> affect our brains so that we are enslaved</a:t>
            </a:r>
            <a:r>
              <a:rPr lang="pl-PL" dirty="0"/>
              <a:t>.</a:t>
            </a:r>
          </a:p>
        </p:txBody>
      </p:sp>
    </p:spTree>
    <p:extLst>
      <p:ext uri="{BB962C8B-B14F-4D97-AF65-F5344CB8AC3E}">
        <p14:creationId xmlns:p14="http://schemas.microsoft.com/office/powerpoint/2010/main" val="268442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83E67B-6472-417F-9884-33A44E67FE56}"/>
              </a:ext>
            </a:extLst>
          </p:cNvPr>
          <p:cNvSpPr>
            <a:spLocks noGrp="1"/>
          </p:cNvSpPr>
          <p:nvPr>
            <p:ph type="title"/>
          </p:nvPr>
        </p:nvSpPr>
        <p:spPr/>
        <p:txBody>
          <a:bodyPr/>
          <a:lstStyle/>
          <a:p>
            <a:r>
              <a:rPr lang="pl-PL" dirty="0" err="1"/>
              <a:t>Domain</a:t>
            </a:r>
            <a:r>
              <a:rPr lang="pl-PL" dirty="0"/>
              <a:t> model</a:t>
            </a:r>
          </a:p>
        </p:txBody>
      </p:sp>
      <p:sp>
        <p:nvSpPr>
          <p:cNvPr id="3" name="Symbol zastępczy zawartości 2">
            <a:extLst>
              <a:ext uri="{FF2B5EF4-FFF2-40B4-BE49-F238E27FC236}">
                <a16:creationId xmlns:a16="http://schemas.microsoft.com/office/drawing/2014/main" id="{E03F8FE0-096D-4708-B8AD-7F21C3F9DF4F}"/>
              </a:ext>
            </a:extLst>
          </p:cNvPr>
          <p:cNvSpPr>
            <a:spLocks noGrp="1"/>
          </p:cNvSpPr>
          <p:nvPr>
            <p:ph idx="1"/>
          </p:nvPr>
        </p:nvSpPr>
        <p:spPr/>
        <p:txBody>
          <a:bodyPr>
            <a:normAutofit lnSpcReduction="10000"/>
          </a:bodyPr>
          <a:lstStyle/>
          <a:p>
            <a:pPr algn="just"/>
            <a:r>
              <a:rPr lang="en-US" dirty="0"/>
              <a:t>The domain model aims to visualization of concepts (conceptual classes) occurring in the field in question (the context of the system being set up).</a:t>
            </a:r>
            <a:endParaRPr lang="pl-PL" dirty="0"/>
          </a:p>
          <a:p>
            <a:pPr algn="just"/>
            <a:r>
              <a:rPr lang="en-US" dirty="0"/>
              <a:t>The most important model created during object-oriented analysis! Work at this stage is to identify the conceptual classes. Correct the construction of this model guarantees success during the design and implementation</a:t>
            </a:r>
            <a:r>
              <a:rPr lang="pl-PL" dirty="0"/>
              <a:t> </a:t>
            </a:r>
            <a:r>
              <a:rPr lang="en-US" dirty="0"/>
              <a:t>phase.</a:t>
            </a:r>
            <a:endParaRPr lang="pl-PL" dirty="0"/>
          </a:p>
          <a:p>
            <a:pPr algn="just"/>
            <a:r>
              <a:rPr lang="en-US" dirty="0"/>
              <a:t>The disciplinary knowledge model is a visual representation of classes</a:t>
            </a:r>
            <a:r>
              <a:rPr lang="pl-PL" dirty="0"/>
              <a:t> </a:t>
            </a:r>
            <a:r>
              <a:rPr lang="pl-PL" dirty="0" err="1"/>
              <a:t>or</a:t>
            </a:r>
            <a:r>
              <a:rPr lang="pl-PL" dirty="0"/>
              <a:t> </a:t>
            </a:r>
            <a:r>
              <a:rPr lang="en-US" dirty="0"/>
              <a:t>real objects </a:t>
            </a:r>
            <a:r>
              <a:rPr lang="pl-PL" dirty="0" err="1"/>
              <a:t>occuring</a:t>
            </a:r>
            <a:r>
              <a:rPr lang="pl-PL" dirty="0"/>
              <a:t> </a:t>
            </a:r>
            <a:r>
              <a:rPr lang="en-US" dirty="0"/>
              <a:t>in the </a:t>
            </a:r>
            <a:r>
              <a:rPr lang="pl-PL" dirty="0"/>
              <a:t>real </a:t>
            </a:r>
            <a:r>
              <a:rPr lang="en-US" dirty="0"/>
              <a:t>world </a:t>
            </a:r>
            <a:r>
              <a:rPr lang="pl-PL" dirty="0" err="1"/>
              <a:t>that</a:t>
            </a:r>
            <a:r>
              <a:rPr lang="pl-PL" dirty="0"/>
              <a:t> we model</a:t>
            </a:r>
            <a:r>
              <a:rPr lang="en-US" dirty="0"/>
              <a:t>. It is not a representation of programming</a:t>
            </a:r>
            <a:r>
              <a:rPr lang="pl-PL" dirty="0"/>
              <a:t> </a:t>
            </a:r>
            <a:r>
              <a:rPr lang="en-US" dirty="0"/>
              <a:t>entities, i.e. classes and objects written in the language programming.</a:t>
            </a:r>
            <a:endParaRPr lang="pl-PL" dirty="0"/>
          </a:p>
        </p:txBody>
      </p:sp>
    </p:spTree>
    <p:extLst>
      <p:ext uri="{BB962C8B-B14F-4D97-AF65-F5344CB8AC3E}">
        <p14:creationId xmlns:p14="http://schemas.microsoft.com/office/powerpoint/2010/main" val="429340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801100-ED3A-4F97-9EB3-007660EF66C3}"/>
              </a:ext>
            </a:extLst>
          </p:cNvPr>
          <p:cNvSpPr>
            <a:spLocks noGrp="1"/>
          </p:cNvSpPr>
          <p:nvPr>
            <p:ph type="title"/>
          </p:nvPr>
        </p:nvSpPr>
        <p:spPr/>
        <p:txBody>
          <a:bodyPr/>
          <a:lstStyle/>
          <a:p>
            <a:r>
              <a:rPr lang="pl-PL" dirty="0" err="1"/>
              <a:t>Domain</a:t>
            </a:r>
            <a:r>
              <a:rPr lang="pl-PL" dirty="0"/>
              <a:t> model – </a:t>
            </a:r>
            <a:r>
              <a:rPr lang="pl-PL" dirty="0" err="1"/>
              <a:t>example</a:t>
            </a:r>
            <a:endParaRPr lang="pl-PL" dirty="0"/>
          </a:p>
        </p:txBody>
      </p:sp>
      <p:sp>
        <p:nvSpPr>
          <p:cNvPr id="3" name="Symbol zastępczy zawartości 2">
            <a:extLst>
              <a:ext uri="{FF2B5EF4-FFF2-40B4-BE49-F238E27FC236}">
                <a16:creationId xmlns:a16="http://schemas.microsoft.com/office/drawing/2014/main" id="{ED55D123-8FAB-4188-957F-A8A09F38A36D}"/>
              </a:ext>
            </a:extLst>
          </p:cNvPr>
          <p:cNvSpPr>
            <a:spLocks noGrp="1"/>
          </p:cNvSpPr>
          <p:nvPr>
            <p:ph idx="1"/>
          </p:nvPr>
        </p:nvSpPr>
        <p:spPr/>
        <p:txBody>
          <a:bodyPr/>
          <a:lstStyle/>
          <a:p>
            <a:r>
              <a:rPr lang="en-US" dirty="0"/>
              <a:t>In UML, the domain knowledge model is written using the class diagram it describes:</a:t>
            </a:r>
          </a:p>
          <a:p>
            <a:pPr lvl="1"/>
            <a:r>
              <a:rPr lang="en-US" dirty="0"/>
              <a:t>Real objects from a given domain or conceptual classes,</a:t>
            </a:r>
          </a:p>
          <a:p>
            <a:pPr lvl="1"/>
            <a:r>
              <a:rPr lang="en-US" dirty="0"/>
              <a:t>Associations between conceptual classes,</a:t>
            </a:r>
          </a:p>
          <a:p>
            <a:pPr lvl="1"/>
            <a:r>
              <a:rPr lang="en-US" dirty="0"/>
              <a:t>Attributes of conceptual classes.</a:t>
            </a:r>
            <a:endParaRPr lang="pl-PL" dirty="0"/>
          </a:p>
        </p:txBody>
      </p:sp>
      <p:pic>
        <p:nvPicPr>
          <p:cNvPr id="4" name="Obraz 3">
            <a:extLst>
              <a:ext uri="{FF2B5EF4-FFF2-40B4-BE49-F238E27FC236}">
                <a16:creationId xmlns:a16="http://schemas.microsoft.com/office/drawing/2014/main" id="{2CF0D0A7-21F6-46D7-B533-D2010F136EAA}"/>
              </a:ext>
            </a:extLst>
          </p:cNvPr>
          <p:cNvPicPr>
            <a:picLocks noChangeAspect="1"/>
          </p:cNvPicPr>
          <p:nvPr/>
        </p:nvPicPr>
        <p:blipFill>
          <a:blip r:embed="rId2"/>
          <a:stretch>
            <a:fillRect/>
          </a:stretch>
        </p:blipFill>
        <p:spPr>
          <a:xfrm>
            <a:off x="5617672" y="3429000"/>
            <a:ext cx="5600700" cy="3048000"/>
          </a:xfrm>
          <a:prstGeom prst="rect">
            <a:avLst/>
          </a:prstGeom>
        </p:spPr>
      </p:pic>
    </p:spTree>
    <p:extLst>
      <p:ext uri="{BB962C8B-B14F-4D97-AF65-F5344CB8AC3E}">
        <p14:creationId xmlns:p14="http://schemas.microsoft.com/office/powerpoint/2010/main" val="2327962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7D787-0AB3-4727-A56D-A249C4669B5C}"/>
              </a:ext>
            </a:extLst>
          </p:cNvPr>
          <p:cNvSpPr>
            <a:spLocks noGrp="1"/>
          </p:cNvSpPr>
          <p:nvPr>
            <p:ph type="title"/>
          </p:nvPr>
        </p:nvSpPr>
        <p:spPr/>
        <p:txBody>
          <a:bodyPr/>
          <a:lstStyle/>
          <a:p>
            <a:r>
              <a:rPr lang="pl-PL" dirty="0" err="1"/>
              <a:t>Domain</a:t>
            </a:r>
            <a:r>
              <a:rPr lang="pl-PL" dirty="0"/>
              <a:t> model</a:t>
            </a:r>
          </a:p>
        </p:txBody>
      </p:sp>
      <p:sp>
        <p:nvSpPr>
          <p:cNvPr id="3" name="Symbol zastępczy zawartości 2">
            <a:extLst>
              <a:ext uri="{FF2B5EF4-FFF2-40B4-BE49-F238E27FC236}">
                <a16:creationId xmlns:a16="http://schemas.microsoft.com/office/drawing/2014/main" id="{E63CD75B-DBD3-4A8B-A3AF-1160D23F60B4}"/>
              </a:ext>
            </a:extLst>
          </p:cNvPr>
          <p:cNvSpPr>
            <a:spLocks noGrp="1"/>
          </p:cNvSpPr>
          <p:nvPr>
            <p:ph idx="1"/>
          </p:nvPr>
        </p:nvSpPr>
        <p:spPr/>
        <p:txBody>
          <a:bodyPr>
            <a:normAutofit fontScale="92500" lnSpcReduction="10000"/>
          </a:bodyPr>
          <a:lstStyle/>
          <a:p>
            <a:r>
              <a:rPr lang="en-US" dirty="0"/>
              <a:t>The </a:t>
            </a:r>
            <a:r>
              <a:rPr lang="pl-PL" dirty="0" err="1"/>
              <a:t>domain</a:t>
            </a:r>
            <a:r>
              <a:rPr lang="pl-PL" dirty="0"/>
              <a:t> </a:t>
            </a:r>
            <a:r>
              <a:rPr lang="en-US" dirty="0"/>
              <a:t>knowledge model visualizes and combines conceptual classes occurring in a particular field.</a:t>
            </a:r>
            <a:endParaRPr lang="pl-PL" dirty="0"/>
          </a:p>
          <a:p>
            <a:r>
              <a:rPr lang="en-US" dirty="0"/>
              <a:t>It refers to certain abstractions of conceptual classes because a given concept may represent different concepts depending on the context in question.</a:t>
            </a:r>
            <a:endParaRPr lang="pl-PL" dirty="0"/>
          </a:p>
          <a:p>
            <a:r>
              <a:rPr lang="en-US" dirty="0"/>
              <a:t>Alternatively, concepts written by means of UML notation could be written using text in natural language, or a dictionary. However, visual language makes it easier to understand the concepts described and is an excellent </a:t>
            </a:r>
            <a:r>
              <a:rPr lang="pl-PL" dirty="0" err="1"/>
              <a:t>way</a:t>
            </a:r>
            <a:r>
              <a:rPr lang="en-US" dirty="0"/>
              <a:t> of communication knowledge about the created system among the team members.</a:t>
            </a:r>
            <a:endParaRPr lang="pl-PL" dirty="0"/>
          </a:p>
          <a:p>
            <a:r>
              <a:rPr lang="en-US" dirty="0"/>
              <a:t>The </a:t>
            </a:r>
            <a:r>
              <a:rPr lang="pl-PL" dirty="0" err="1"/>
              <a:t>domain</a:t>
            </a:r>
            <a:r>
              <a:rPr lang="pl-PL" dirty="0"/>
              <a:t> </a:t>
            </a:r>
            <a:r>
              <a:rPr lang="en-US" dirty="0"/>
              <a:t>model of knowledge in a given field can be treated as a visual dictionary of the relevant elements of the field under consideration.</a:t>
            </a:r>
            <a:endParaRPr lang="pl-PL" dirty="0"/>
          </a:p>
        </p:txBody>
      </p:sp>
    </p:spTree>
    <p:extLst>
      <p:ext uri="{BB962C8B-B14F-4D97-AF65-F5344CB8AC3E}">
        <p14:creationId xmlns:p14="http://schemas.microsoft.com/office/powerpoint/2010/main" val="2634018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F585D1-BFD2-4FF0-8B0D-DC5CCC8AD350}"/>
              </a:ext>
            </a:extLst>
          </p:cNvPr>
          <p:cNvSpPr>
            <a:spLocks noGrp="1"/>
          </p:cNvSpPr>
          <p:nvPr>
            <p:ph type="title"/>
          </p:nvPr>
        </p:nvSpPr>
        <p:spPr/>
        <p:txBody>
          <a:bodyPr/>
          <a:lstStyle/>
          <a:p>
            <a:r>
              <a:rPr lang="pl-PL" dirty="0" err="1"/>
              <a:t>Domain</a:t>
            </a:r>
            <a:r>
              <a:rPr lang="pl-PL" dirty="0"/>
              <a:t> model</a:t>
            </a:r>
          </a:p>
        </p:txBody>
      </p:sp>
      <p:sp>
        <p:nvSpPr>
          <p:cNvPr id="3" name="Symbol zastępczy zawartości 2">
            <a:extLst>
              <a:ext uri="{FF2B5EF4-FFF2-40B4-BE49-F238E27FC236}">
                <a16:creationId xmlns:a16="http://schemas.microsoft.com/office/drawing/2014/main" id="{31C34DC0-EC73-43C6-A08D-F668B5CAC0F5}"/>
              </a:ext>
            </a:extLst>
          </p:cNvPr>
          <p:cNvSpPr>
            <a:spLocks noGrp="1"/>
          </p:cNvSpPr>
          <p:nvPr>
            <p:ph idx="1"/>
          </p:nvPr>
        </p:nvSpPr>
        <p:spPr/>
        <p:txBody>
          <a:bodyPr/>
          <a:lstStyle/>
          <a:p>
            <a:r>
              <a:rPr lang="en-US" dirty="0"/>
              <a:t>The domain knowledge model visualizes things from the real world, not classes written in programming languages such as C++ or Java.</a:t>
            </a:r>
          </a:p>
          <a:p>
            <a:r>
              <a:rPr lang="en-US" dirty="0"/>
              <a:t>In models of this type you should avoid:</a:t>
            </a:r>
          </a:p>
          <a:p>
            <a:pPr lvl="1"/>
            <a:r>
              <a:rPr lang="en-US" dirty="0"/>
              <a:t>Programming entities such as the Window or Database,</a:t>
            </a:r>
          </a:p>
          <a:p>
            <a:pPr lvl="1"/>
            <a:r>
              <a:rPr lang="en-US" dirty="0"/>
              <a:t>Responsibility of objects and their methods.</a:t>
            </a:r>
            <a:endParaRPr lang="pl-PL" dirty="0"/>
          </a:p>
        </p:txBody>
      </p:sp>
    </p:spTree>
    <p:extLst>
      <p:ext uri="{BB962C8B-B14F-4D97-AF65-F5344CB8AC3E}">
        <p14:creationId xmlns:p14="http://schemas.microsoft.com/office/powerpoint/2010/main" val="330065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4690A1-C4FD-4C96-9C47-EEC1F5110F20}"/>
              </a:ext>
            </a:extLst>
          </p:cNvPr>
          <p:cNvSpPr>
            <a:spLocks noGrp="1"/>
          </p:cNvSpPr>
          <p:nvPr>
            <p:ph type="title"/>
          </p:nvPr>
        </p:nvSpPr>
        <p:spPr/>
        <p:txBody>
          <a:bodyPr/>
          <a:lstStyle/>
          <a:p>
            <a:r>
              <a:rPr lang="pl-PL" dirty="0" err="1"/>
              <a:t>Doamin</a:t>
            </a:r>
            <a:r>
              <a:rPr lang="pl-PL" dirty="0"/>
              <a:t> model – </a:t>
            </a:r>
            <a:r>
              <a:rPr lang="pl-PL" dirty="0" err="1"/>
              <a:t>creation</a:t>
            </a:r>
            <a:r>
              <a:rPr lang="pl-PL" dirty="0"/>
              <a:t> </a:t>
            </a:r>
            <a:r>
              <a:rPr lang="pl-PL" dirty="0" err="1"/>
              <a:t>process</a:t>
            </a:r>
            <a:endParaRPr lang="pl-PL" dirty="0"/>
          </a:p>
        </p:txBody>
      </p:sp>
      <p:sp>
        <p:nvSpPr>
          <p:cNvPr id="3" name="Symbol zastępczy zawartości 2">
            <a:extLst>
              <a:ext uri="{FF2B5EF4-FFF2-40B4-BE49-F238E27FC236}">
                <a16:creationId xmlns:a16="http://schemas.microsoft.com/office/drawing/2014/main" id="{4966A942-3F6C-48D6-A722-913B588AAD80}"/>
              </a:ext>
            </a:extLst>
          </p:cNvPr>
          <p:cNvSpPr>
            <a:spLocks noGrp="1"/>
          </p:cNvSpPr>
          <p:nvPr>
            <p:ph idx="1"/>
          </p:nvPr>
        </p:nvSpPr>
        <p:spPr/>
        <p:txBody>
          <a:bodyPr/>
          <a:lstStyle/>
          <a:p>
            <a:r>
              <a:rPr lang="en-US" dirty="0"/>
              <a:t>A conceptual class is an idea, a </a:t>
            </a:r>
            <a:r>
              <a:rPr lang="pl-PL" dirty="0" err="1"/>
              <a:t>thing</a:t>
            </a:r>
            <a:r>
              <a:rPr lang="en-US" dirty="0"/>
              <a:t> or an object.</a:t>
            </a:r>
          </a:p>
          <a:p>
            <a:r>
              <a:rPr lang="en-US" dirty="0"/>
              <a:t>A conceptual class can be considered in three ways:</a:t>
            </a:r>
          </a:p>
          <a:p>
            <a:pPr lvl="1"/>
            <a:r>
              <a:rPr lang="en-US" dirty="0"/>
              <a:t>Symbol - a word or graphic element representing a conceptual class,</a:t>
            </a:r>
          </a:p>
          <a:p>
            <a:pPr lvl="1"/>
            <a:r>
              <a:rPr lang="en-US" dirty="0"/>
              <a:t>Intensity - definition of a conceptual class,</a:t>
            </a:r>
          </a:p>
          <a:p>
            <a:pPr lvl="1"/>
            <a:r>
              <a:rPr lang="en-US" dirty="0"/>
              <a:t>Extension - a set of examples to which a given conceptual class </a:t>
            </a:r>
            <a:r>
              <a:rPr lang="pl-PL" dirty="0"/>
              <a:t>a</a:t>
            </a:r>
            <a:r>
              <a:rPr lang="en-US" dirty="0" err="1"/>
              <a:t>pplies</a:t>
            </a:r>
            <a:r>
              <a:rPr lang="en-US" dirty="0"/>
              <a:t>.</a:t>
            </a:r>
            <a:endParaRPr lang="pl-PL" dirty="0"/>
          </a:p>
          <a:p>
            <a:pPr lvl="1"/>
            <a:endParaRPr lang="pl-PL" dirty="0"/>
          </a:p>
        </p:txBody>
      </p:sp>
    </p:spTree>
    <p:extLst>
      <p:ext uri="{BB962C8B-B14F-4D97-AF65-F5344CB8AC3E}">
        <p14:creationId xmlns:p14="http://schemas.microsoft.com/office/powerpoint/2010/main" val="108221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5C9EC1-9CA9-4B9B-801F-883834E00170}"/>
              </a:ext>
            </a:extLst>
          </p:cNvPr>
          <p:cNvSpPr>
            <a:spLocks noGrp="1"/>
          </p:cNvSpPr>
          <p:nvPr>
            <p:ph type="title"/>
          </p:nvPr>
        </p:nvSpPr>
        <p:spPr/>
        <p:txBody>
          <a:bodyPr/>
          <a:lstStyle/>
          <a:p>
            <a:r>
              <a:rPr lang="pl-PL" dirty="0" err="1"/>
              <a:t>Domain</a:t>
            </a:r>
            <a:r>
              <a:rPr lang="pl-PL" dirty="0"/>
              <a:t> model – </a:t>
            </a:r>
            <a:r>
              <a:rPr lang="pl-PL" dirty="0" err="1"/>
              <a:t>creation</a:t>
            </a:r>
            <a:r>
              <a:rPr lang="pl-PL" dirty="0"/>
              <a:t> </a:t>
            </a:r>
          </a:p>
        </p:txBody>
      </p:sp>
      <p:pic>
        <p:nvPicPr>
          <p:cNvPr id="4" name="Symbol zastępczy zawartości 3">
            <a:extLst>
              <a:ext uri="{FF2B5EF4-FFF2-40B4-BE49-F238E27FC236}">
                <a16:creationId xmlns:a16="http://schemas.microsoft.com/office/drawing/2014/main" id="{DC023020-3CA1-463E-9F91-DEB25690FFF7}"/>
              </a:ext>
            </a:extLst>
          </p:cNvPr>
          <p:cNvPicPr>
            <a:picLocks noGrp="1" noChangeAspect="1"/>
          </p:cNvPicPr>
          <p:nvPr>
            <p:ph idx="1"/>
          </p:nvPr>
        </p:nvPicPr>
        <p:blipFill>
          <a:blip r:embed="rId2"/>
          <a:stretch>
            <a:fillRect/>
          </a:stretch>
        </p:blipFill>
        <p:spPr>
          <a:xfrm>
            <a:off x="2968825" y="1997611"/>
            <a:ext cx="6674518" cy="4276579"/>
          </a:xfrm>
          <a:prstGeom prst="rect">
            <a:avLst/>
          </a:prstGeom>
        </p:spPr>
      </p:pic>
    </p:spTree>
    <p:extLst>
      <p:ext uri="{BB962C8B-B14F-4D97-AF65-F5344CB8AC3E}">
        <p14:creationId xmlns:p14="http://schemas.microsoft.com/office/powerpoint/2010/main" val="292367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7EBABA-9181-4B7F-AEAE-1F96CD105578}"/>
              </a:ext>
            </a:extLst>
          </p:cNvPr>
          <p:cNvSpPr>
            <a:spLocks noGrp="1"/>
          </p:cNvSpPr>
          <p:nvPr>
            <p:ph type="title"/>
          </p:nvPr>
        </p:nvSpPr>
        <p:spPr/>
        <p:txBody>
          <a:bodyPr/>
          <a:lstStyle/>
          <a:p>
            <a:r>
              <a:rPr lang="pl-PL" dirty="0" err="1"/>
              <a:t>Identification</a:t>
            </a:r>
            <a:r>
              <a:rPr lang="pl-PL" dirty="0"/>
              <a:t> of </a:t>
            </a:r>
            <a:r>
              <a:rPr lang="pl-PL" dirty="0" err="1"/>
              <a:t>conceptual</a:t>
            </a:r>
            <a:r>
              <a:rPr lang="pl-PL" dirty="0"/>
              <a:t> </a:t>
            </a:r>
            <a:r>
              <a:rPr lang="pl-PL" dirty="0" err="1"/>
              <a:t>classes</a:t>
            </a:r>
            <a:endParaRPr lang="pl-PL" dirty="0"/>
          </a:p>
        </p:txBody>
      </p:sp>
      <p:sp>
        <p:nvSpPr>
          <p:cNvPr id="3" name="Symbol zastępczy zawartości 2">
            <a:extLst>
              <a:ext uri="{FF2B5EF4-FFF2-40B4-BE49-F238E27FC236}">
                <a16:creationId xmlns:a16="http://schemas.microsoft.com/office/drawing/2014/main" id="{EB0139B5-9B3D-4824-A171-23B386C7DA58}"/>
              </a:ext>
            </a:extLst>
          </p:cNvPr>
          <p:cNvSpPr>
            <a:spLocks noGrp="1"/>
          </p:cNvSpPr>
          <p:nvPr>
            <p:ph idx="1"/>
          </p:nvPr>
        </p:nvSpPr>
        <p:spPr/>
        <p:txBody>
          <a:bodyPr>
            <a:normAutofit fontScale="85000" lnSpcReduction="20000"/>
          </a:bodyPr>
          <a:lstStyle/>
          <a:p>
            <a:r>
              <a:rPr lang="en-US" dirty="0"/>
              <a:t>In an iterative process, the </a:t>
            </a:r>
            <a:r>
              <a:rPr lang="pl-PL" dirty="0" err="1"/>
              <a:t>domain</a:t>
            </a:r>
            <a:r>
              <a:rPr lang="pl-PL" dirty="0"/>
              <a:t> </a:t>
            </a:r>
            <a:r>
              <a:rPr lang="en-US" dirty="0"/>
              <a:t>model of knowledge is not built in one step, but in stages corresponding to the scope of the work of each iteration. </a:t>
            </a:r>
          </a:p>
          <a:p>
            <a:r>
              <a:rPr lang="en-US" dirty="0"/>
              <a:t>The identification is carried out on the basis of the results of the requirements phase (e.g. on the basis of use cases).</a:t>
            </a:r>
          </a:p>
          <a:p>
            <a:r>
              <a:rPr lang="en-US" dirty="0"/>
              <a:t>It is assumed that for the identification of conceptual classes </a:t>
            </a:r>
            <a:r>
              <a:rPr lang="pl-PL" dirty="0" err="1"/>
              <a:t>it</a:t>
            </a:r>
            <a:r>
              <a:rPr lang="pl-PL" dirty="0"/>
              <a:t> </a:t>
            </a:r>
            <a:r>
              <a:rPr lang="pl-PL" dirty="0" err="1"/>
              <a:t>is</a:t>
            </a:r>
            <a:r>
              <a:rPr lang="pl-PL" dirty="0"/>
              <a:t> </a:t>
            </a:r>
            <a:r>
              <a:rPr lang="pl-PL" dirty="0" err="1"/>
              <a:t>good</a:t>
            </a:r>
            <a:r>
              <a:rPr lang="en-US" dirty="0"/>
              <a:t> to go beyond the specification of the knowledge model by the introduction of many (sometimes too many) very detailed measures conceptual classes rather than unspecifying the model.</a:t>
            </a:r>
          </a:p>
          <a:p>
            <a:r>
              <a:rPr lang="en-US" dirty="0"/>
              <a:t>It is common to omit (because they are not found) in this phase of many conceptual classes, the subsequent phases are used to find them for entering attributes and </a:t>
            </a:r>
            <a:r>
              <a:rPr lang="pl-PL" dirty="0"/>
              <a:t>relations</a:t>
            </a:r>
            <a:r>
              <a:rPr lang="en-US" dirty="0"/>
              <a:t>.</a:t>
            </a:r>
          </a:p>
          <a:p>
            <a:r>
              <a:rPr lang="en-US" dirty="0"/>
              <a:t>It is not recommended to exclude conceptual classes from the model only because they do not appear in the requirements or do not have attributes.</a:t>
            </a:r>
            <a:endParaRPr lang="pl-PL" dirty="0"/>
          </a:p>
        </p:txBody>
      </p:sp>
    </p:spTree>
    <p:extLst>
      <p:ext uri="{BB962C8B-B14F-4D97-AF65-F5344CB8AC3E}">
        <p14:creationId xmlns:p14="http://schemas.microsoft.com/office/powerpoint/2010/main" val="321227042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1599</Words>
  <Application>Microsoft Office PowerPoint</Application>
  <PresentationFormat>Panoramiczny</PresentationFormat>
  <Paragraphs>132</Paragraphs>
  <Slides>19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19</vt:i4>
      </vt:variant>
    </vt:vector>
  </HeadingPairs>
  <TitlesOfParts>
    <vt:vector size="23" baseType="lpstr">
      <vt:lpstr>Arial</vt:lpstr>
      <vt:lpstr>Calibri</vt:lpstr>
      <vt:lpstr>Calibri Light</vt:lpstr>
      <vt:lpstr>Motyw pakietu Office</vt:lpstr>
      <vt:lpstr>Object-oriented programming</vt:lpstr>
      <vt:lpstr>Prezentacja programu PowerPoint</vt:lpstr>
      <vt:lpstr>Domain model</vt:lpstr>
      <vt:lpstr>Domain model – example</vt:lpstr>
      <vt:lpstr>Domain model</vt:lpstr>
      <vt:lpstr>Domain model</vt:lpstr>
      <vt:lpstr>Doamin model – creation process</vt:lpstr>
      <vt:lpstr>Domain model – creation </vt:lpstr>
      <vt:lpstr>Identification of conceptual classes</vt:lpstr>
      <vt:lpstr>Identification of conceptual classes – categorization technique</vt:lpstr>
      <vt:lpstr>Identification of conceptual classes – categorization technique (2)</vt:lpstr>
      <vt:lpstr>Identification of conceptual classes: noun phrases identification technique</vt:lpstr>
      <vt:lpstr>Identification of conceptual classes: Example: SalesSupport</vt:lpstr>
      <vt:lpstr>Domain model creation: recommended steps</vt:lpstr>
      <vt:lpstr>Domain model: strategy for knowledge dictionary use (cartographer's strategy)</vt:lpstr>
      <vt:lpstr>Domain model creation: misktakes</vt:lpstr>
      <vt:lpstr>Domain model creation: „unreal world” modeling</vt:lpstr>
      <vt:lpstr>Reducing the representation gap</vt:lpstr>
      <vt:lpstr>Example of domain model phase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programming</dc:title>
  <dc:creator>Rafał Witkowski</dc:creator>
  <cp:lastModifiedBy>Rafał Witkowski</cp:lastModifiedBy>
  <cp:revision>21</cp:revision>
  <dcterms:created xsi:type="dcterms:W3CDTF">2019-04-07T23:02:52Z</dcterms:created>
  <dcterms:modified xsi:type="dcterms:W3CDTF">2019-06-03T11:50:50Z</dcterms:modified>
</cp:coreProperties>
</file>